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8"/>
  </p:notesMasterIdLst>
  <p:sldIdLst>
    <p:sldId id="256" r:id="rId5"/>
    <p:sldId id="267" r:id="rId6"/>
    <p:sldId id="593" r:id="rId7"/>
    <p:sldId id="597" r:id="rId8"/>
    <p:sldId id="598" r:id="rId9"/>
    <p:sldId id="599" r:id="rId10"/>
    <p:sldId id="600" r:id="rId11"/>
    <p:sldId id="601" r:id="rId12"/>
    <p:sldId id="594" r:id="rId13"/>
    <p:sldId id="602" r:id="rId14"/>
    <p:sldId id="603" r:id="rId15"/>
    <p:sldId id="604" r:id="rId16"/>
    <p:sldId id="585" r:id="rId17"/>
    <p:sldId id="589" r:id="rId18"/>
    <p:sldId id="595" r:id="rId19"/>
    <p:sldId id="621" r:id="rId20"/>
    <p:sldId id="622" r:id="rId21"/>
    <p:sldId id="620" r:id="rId22"/>
    <p:sldId id="588" r:id="rId23"/>
    <p:sldId id="590" r:id="rId24"/>
    <p:sldId id="591" r:id="rId25"/>
    <p:sldId id="592" r:id="rId26"/>
    <p:sldId id="623" r:id="rId27"/>
    <p:sldId id="624" r:id="rId28"/>
    <p:sldId id="625" r:id="rId29"/>
    <p:sldId id="626" r:id="rId30"/>
    <p:sldId id="627" r:id="rId31"/>
    <p:sldId id="628" r:id="rId32"/>
    <p:sldId id="629" r:id="rId33"/>
    <p:sldId id="596" r:id="rId34"/>
    <p:sldId id="610" r:id="rId35"/>
    <p:sldId id="612" r:id="rId36"/>
    <p:sldId id="611" r:id="rId37"/>
    <p:sldId id="613" r:id="rId38"/>
    <p:sldId id="614" r:id="rId39"/>
    <p:sldId id="615" r:id="rId40"/>
    <p:sldId id="616" r:id="rId41"/>
    <p:sldId id="617" r:id="rId42"/>
    <p:sldId id="618" r:id="rId43"/>
    <p:sldId id="605" r:id="rId44"/>
    <p:sldId id="606" r:id="rId45"/>
    <p:sldId id="619" r:id="rId46"/>
    <p:sldId id="26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s Bedoya Tobon" initials="ABT" lastIdx="1" clrIdx="0">
    <p:extLst>
      <p:ext uri="{19B8F6BF-5375-455C-9EA6-DF929625EA0E}">
        <p15:presenceInfo xmlns:p15="http://schemas.microsoft.com/office/powerpoint/2012/main" userId="Andres Bedoya To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100"/>
    <a:srgbClr val="003903"/>
    <a:srgbClr val="00823D"/>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67809" autoAdjust="0"/>
  </p:normalViewPr>
  <p:slideViewPr>
    <p:cSldViewPr snapToGrid="0">
      <p:cViewPr varScale="1">
        <p:scale>
          <a:sx n="90" d="100"/>
          <a:sy n="90"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7T17:11:43.655"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21/09/2021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22</a:t>
            </a:fld>
            <a:endParaRPr lang="es-CO"/>
          </a:p>
        </p:txBody>
      </p:sp>
    </p:spTree>
    <p:extLst>
      <p:ext uri="{BB962C8B-B14F-4D97-AF65-F5344CB8AC3E}">
        <p14:creationId xmlns:p14="http://schemas.microsoft.com/office/powerpoint/2010/main" val="3436672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41</a:t>
            </a:fld>
            <a:endParaRPr lang="es-CO"/>
          </a:p>
        </p:txBody>
      </p:sp>
    </p:spTree>
    <p:extLst>
      <p:ext uri="{BB962C8B-B14F-4D97-AF65-F5344CB8AC3E}">
        <p14:creationId xmlns:p14="http://schemas.microsoft.com/office/powerpoint/2010/main" val="1349763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42</a:t>
            </a:fld>
            <a:endParaRPr lang="es-CO"/>
          </a:p>
        </p:txBody>
      </p:sp>
    </p:spTree>
    <p:extLst>
      <p:ext uri="{BB962C8B-B14F-4D97-AF65-F5344CB8AC3E}">
        <p14:creationId xmlns:p14="http://schemas.microsoft.com/office/powerpoint/2010/main" val="243105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23</a:t>
            </a:fld>
            <a:endParaRPr lang="es-CO"/>
          </a:p>
        </p:txBody>
      </p:sp>
    </p:spTree>
    <p:extLst>
      <p:ext uri="{BB962C8B-B14F-4D97-AF65-F5344CB8AC3E}">
        <p14:creationId xmlns:p14="http://schemas.microsoft.com/office/powerpoint/2010/main" val="3320612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24</a:t>
            </a:fld>
            <a:endParaRPr lang="es-CO"/>
          </a:p>
        </p:txBody>
      </p:sp>
    </p:spTree>
    <p:extLst>
      <p:ext uri="{BB962C8B-B14F-4D97-AF65-F5344CB8AC3E}">
        <p14:creationId xmlns:p14="http://schemas.microsoft.com/office/powerpoint/2010/main" val="1751735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25</a:t>
            </a:fld>
            <a:endParaRPr lang="es-CO"/>
          </a:p>
        </p:txBody>
      </p:sp>
    </p:spTree>
    <p:extLst>
      <p:ext uri="{BB962C8B-B14F-4D97-AF65-F5344CB8AC3E}">
        <p14:creationId xmlns:p14="http://schemas.microsoft.com/office/powerpoint/2010/main" val="3108822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26</a:t>
            </a:fld>
            <a:endParaRPr lang="es-CO"/>
          </a:p>
        </p:txBody>
      </p:sp>
    </p:spTree>
    <p:extLst>
      <p:ext uri="{BB962C8B-B14F-4D97-AF65-F5344CB8AC3E}">
        <p14:creationId xmlns:p14="http://schemas.microsoft.com/office/powerpoint/2010/main" val="4054720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27</a:t>
            </a:fld>
            <a:endParaRPr lang="es-CO"/>
          </a:p>
        </p:txBody>
      </p:sp>
    </p:spTree>
    <p:extLst>
      <p:ext uri="{BB962C8B-B14F-4D97-AF65-F5344CB8AC3E}">
        <p14:creationId xmlns:p14="http://schemas.microsoft.com/office/powerpoint/2010/main" val="1250654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28</a:t>
            </a:fld>
            <a:endParaRPr lang="es-CO"/>
          </a:p>
        </p:txBody>
      </p:sp>
    </p:spTree>
    <p:extLst>
      <p:ext uri="{BB962C8B-B14F-4D97-AF65-F5344CB8AC3E}">
        <p14:creationId xmlns:p14="http://schemas.microsoft.com/office/powerpoint/2010/main" val="4008272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29</a:t>
            </a:fld>
            <a:endParaRPr lang="es-CO"/>
          </a:p>
        </p:txBody>
      </p:sp>
    </p:spTree>
    <p:extLst>
      <p:ext uri="{BB962C8B-B14F-4D97-AF65-F5344CB8AC3E}">
        <p14:creationId xmlns:p14="http://schemas.microsoft.com/office/powerpoint/2010/main" val="2577689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40</a:t>
            </a:fld>
            <a:endParaRPr lang="es-CO"/>
          </a:p>
        </p:txBody>
      </p:sp>
    </p:spTree>
    <p:extLst>
      <p:ext uri="{BB962C8B-B14F-4D97-AF65-F5344CB8AC3E}">
        <p14:creationId xmlns:p14="http://schemas.microsoft.com/office/powerpoint/2010/main" val="2009950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21/09/2021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21/09/2021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21/09/2021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21/09/2021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21/09/2021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21/09/2021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21/09/2021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21/09/2021</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8.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9.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3.png"/><Relationship Id="rId7" Type="http://schemas.openxmlformats.org/officeDocument/2006/relationships/image" Target="../media/image57.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8.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9.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1.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8.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comments" Target="../comments/comment1.xml"/><Relationship Id="rId3" Type="http://schemas.openxmlformats.org/officeDocument/2006/relationships/image" Target="../media/image13.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8.png"/><Relationship Id="rId10" Type="http://schemas.openxmlformats.org/officeDocument/2006/relationships/image" Target="../media/image67.png"/><Relationship Id="rId4" Type="http://schemas.openxmlformats.org/officeDocument/2006/relationships/image" Target="../media/image9.png"/><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2393491"/>
            <a:ext cx="5153891" cy="3315932"/>
          </a:xfrm>
        </p:spPr>
        <p:txBody>
          <a:bodyPr>
            <a:normAutofit/>
          </a:bodyPr>
          <a:lstStyle/>
          <a:p>
            <a:pPr algn="l"/>
            <a:r>
              <a:rPr lang="es-ES" b="1" dirty="0">
                <a:solidFill>
                  <a:schemeClr val="bg1"/>
                </a:solidFill>
                <a:latin typeface="VAG Rounded Std Light" panose="020F0502020204020204"/>
              </a:rPr>
              <a:t>Introducción</a:t>
            </a:r>
            <a:br>
              <a:rPr lang="es-ES" sz="3600" b="1" dirty="0">
                <a:solidFill>
                  <a:schemeClr val="bg1"/>
                </a:solidFill>
                <a:latin typeface="VAG Rounded Std Light" panose="020F0502020204020204"/>
              </a:rPr>
            </a:br>
            <a:r>
              <a:rPr lang="es-CO" b="1" dirty="0">
                <a:solidFill>
                  <a:schemeClr val="bg1"/>
                </a:solidFill>
                <a:latin typeface="VAG Rounded Std Light" panose="020F0502020204020204"/>
              </a:rPr>
              <a:t>UX – UI - CX</a:t>
            </a:r>
            <a:br>
              <a:rPr lang="es-CO" dirty="0">
                <a:solidFill>
                  <a:schemeClr val="bg1"/>
                </a:solidFill>
              </a:rPr>
            </a:b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Captura de pantalla de un celular&#10;&#10;Descripción generada automáticamente">
            <a:extLst>
              <a:ext uri="{FF2B5EF4-FFF2-40B4-BE49-F238E27FC236}">
                <a16:creationId xmlns:a16="http://schemas.microsoft.com/office/drawing/2014/main" id="{60C96D73-7829-44D1-B70C-C763B21AE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600" y="3364514"/>
            <a:ext cx="4537250" cy="2552203"/>
          </a:xfrm>
          <a:prstGeom prst="rect">
            <a:avLst/>
          </a:prstGeom>
        </p:spPr>
      </p:pic>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06023777-85D9-4A28-8AD3-0EA174EE1381}"/>
              </a:ext>
            </a:extLst>
          </p:cNvPr>
          <p:cNvSpPr/>
          <p:nvPr/>
        </p:nvSpPr>
        <p:spPr>
          <a:xfrm>
            <a:off x="642265" y="1947811"/>
            <a:ext cx="5234964" cy="2308324"/>
          </a:xfrm>
          <a:prstGeom prst="rect">
            <a:avLst/>
          </a:prstGeom>
        </p:spPr>
        <p:txBody>
          <a:bodyPr wrap="square">
            <a:spAutoFit/>
          </a:bodyPr>
          <a:lstStyle/>
          <a:p>
            <a:pPr marL="285750" indent="-285750">
              <a:buFont typeface="Arial" panose="020B0604020202020204" pitchFamily="34" charset="0"/>
              <a:buChar char="•"/>
            </a:pPr>
            <a:r>
              <a:rPr lang="es-MX" dirty="0"/>
              <a:t>Shopify - Polaris</a:t>
            </a:r>
          </a:p>
          <a:p>
            <a:pPr marL="285750" indent="-285750">
              <a:buFont typeface="Arial" panose="020B0604020202020204" pitchFamily="34" charset="0"/>
              <a:buChar char="•"/>
            </a:pPr>
            <a:r>
              <a:rPr lang="es-MX" dirty="0"/>
              <a:t>Microsoft - </a:t>
            </a:r>
            <a:r>
              <a:rPr lang="es-MX" dirty="0" err="1"/>
              <a:t>Fluent</a:t>
            </a:r>
            <a:r>
              <a:rPr lang="es-MX" dirty="0"/>
              <a:t> UI </a:t>
            </a:r>
          </a:p>
          <a:p>
            <a:pPr marL="285750" indent="-285750">
              <a:buFont typeface="Arial" panose="020B0604020202020204" pitchFamily="34" charset="0"/>
              <a:buChar char="•"/>
            </a:pPr>
            <a:r>
              <a:rPr lang="es-MX" dirty="0" err="1"/>
              <a:t>Attlasian</a:t>
            </a:r>
            <a:r>
              <a:rPr lang="es-MX" dirty="0"/>
              <a:t> </a:t>
            </a:r>
            <a:r>
              <a:rPr lang="es-MX" dirty="0" err="1"/>
              <a:t>design</a:t>
            </a:r>
            <a:endParaRPr lang="es-MX" dirty="0"/>
          </a:p>
          <a:p>
            <a:pPr marL="285750" indent="-285750">
              <a:buFont typeface="Arial" panose="020B0604020202020204" pitchFamily="34" charset="0"/>
              <a:buChar char="•"/>
            </a:pPr>
            <a:r>
              <a:rPr lang="es-MX" dirty="0" err="1"/>
              <a:t>Zendesk</a:t>
            </a:r>
            <a:r>
              <a:rPr lang="es-MX" dirty="0"/>
              <a:t> – Garden</a:t>
            </a:r>
          </a:p>
          <a:p>
            <a:pPr marL="285750" indent="-285750">
              <a:buFont typeface="Arial" panose="020B0604020202020204" pitchFamily="34" charset="0"/>
              <a:buChar char="•"/>
            </a:pPr>
            <a:r>
              <a:rPr lang="es-MX" dirty="0"/>
              <a:t>Google – Material </a:t>
            </a:r>
            <a:r>
              <a:rPr lang="es-MX" dirty="0" err="1"/>
              <a:t>design</a:t>
            </a:r>
            <a:endParaRPr lang="es-MX" dirty="0"/>
          </a:p>
          <a:p>
            <a:pPr marL="285750" indent="-285750">
              <a:buFont typeface="Arial" panose="020B0604020202020204" pitchFamily="34" charset="0"/>
              <a:buChar char="•"/>
            </a:pPr>
            <a:r>
              <a:rPr lang="es-MX" dirty="0" err="1"/>
              <a:t>Sainsburys</a:t>
            </a:r>
            <a:r>
              <a:rPr lang="es-MX" dirty="0"/>
              <a:t> – Luna</a:t>
            </a:r>
          </a:p>
          <a:p>
            <a:pPr marL="285750" indent="-285750">
              <a:buFont typeface="Arial" panose="020B0604020202020204" pitchFamily="34" charset="0"/>
              <a:buChar char="•"/>
            </a:pPr>
            <a:r>
              <a:rPr lang="es-MX" dirty="0"/>
              <a:t>Salesforce – </a:t>
            </a:r>
            <a:r>
              <a:rPr lang="es-MX" dirty="0" err="1"/>
              <a:t>Lightning</a:t>
            </a:r>
            <a:endParaRPr lang="es-MX" dirty="0"/>
          </a:p>
          <a:p>
            <a:pPr marL="285750" indent="-285750">
              <a:buFont typeface="Arial" panose="020B0604020202020204" pitchFamily="34" charset="0"/>
              <a:buChar char="•"/>
            </a:pPr>
            <a:r>
              <a:rPr lang="es-MX" dirty="0"/>
              <a:t>IBM – </a:t>
            </a:r>
            <a:r>
              <a:rPr lang="es-MX" dirty="0" err="1"/>
              <a:t>Carbon</a:t>
            </a:r>
            <a:r>
              <a:rPr lang="es-MX" dirty="0"/>
              <a:t> </a:t>
            </a:r>
          </a:p>
        </p:txBody>
      </p:sp>
      <p:sp>
        <p:nvSpPr>
          <p:cNvPr id="8" name="Título 1">
            <a:extLst>
              <a:ext uri="{FF2B5EF4-FFF2-40B4-BE49-F238E27FC236}">
                <a16:creationId xmlns:a16="http://schemas.microsoft.com/office/drawing/2014/main" id="{3A143C79-9FF3-4E59-B407-C5C29239F8DE}"/>
              </a:ext>
            </a:extLst>
          </p:cNvPr>
          <p:cNvSpPr txBox="1">
            <a:spLocks/>
          </p:cNvSpPr>
          <p:nvPr/>
        </p:nvSpPr>
        <p:spPr>
          <a:xfrm>
            <a:off x="642265" y="1163322"/>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3600" b="1" dirty="0">
                <a:solidFill>
                  <a:srgbClr val="00823D"/>
                </a:solidFill>
                <a:latin typeface="VAG Rounded Std Light" panose="020F0502020204020204" pitchFamily="34" charset="0"/>
              </a:rPr>
              <a:t>Sistemas de diseño</a:t>
            </a:r>
          </a:p>
        </p:txBody>
      </p:sp>
      <p:pic>
        <p:nvPicPr>
          <p:cNvPr id="19" name="Imagen 18" descr="Imagen que contiene coche, luz, lado, estacionamiento&#10;&#10;Descripción generada automáticamente">
            <a:extLst>
              <a:ext uri="{FF2B5EF4-FFF2-40B4-BE49-F238E27FC236}">
                <a16:creationId xmlns:a16="http://schemas.microsoft.com/office/drawing/2014/main" id="{989B890F-EC69-4AD9-B028-2E628EEC72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2098" y="1237252"/>
            <a:ext cx="5019252" cy="2093028"/>
          </a:xfrm>
          <a:prstGeom prst="rect">
            <a:avLst/>
          </a:prstGeom>
        </p:spPr>
      </p:pic>
      <p:pic>
        <p:nvPicPr>
          <p:cNvPr id="16" name="Imagen 15" descr="Captura de pantalla de un celular&#10;&#10;Descripción generada automáticamente">
            <a:extLst>
              <a:ext uri="{FF2B5EF4-FFF2-40B4-BE49-F238E27FC236}">
                <a16:creationId xmlns:a16="http://schemas.microsoft.com/office/drawing/2014/main" id="{22631181-4C24-494D-865A-006080564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6586" y="680827"/>
            <a:ext cx="2834255" cy="3001735"/>
          </a:xfrm>
          <a:prstGeom prst="rect">
            <a:avLst/>
          </a:prstGeom>
        </p:spPr>
      </p:pic>
      <p:pic>
        <p:nvPicPr>
          <p:cNvPr id="23" name="Imagen 22" descr="Una captura de pantalla de una computadora&#10;&#10;Descripción generada automáticamente">
            <a:extLst>
              <a:ext uri="{FF2B5EF4-FFF2-40B4-BE49-F238E27FC236}">
                <a16:creationId xmlns:a16="http://schemas.microsoft.com/office/drawing/2014/main" id="{EC811DB8-DC14-4198-B914-25E72482A2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7850" y="2997673"/>
            <a:ext cx="3738691" cy="2943225"/>
          </a:xfrm>
          <a:prstGeom prst="rect">
            <a:avLst/>
          </a:prstGeom>
        </p:spPr>
      </p:pic>
    </p:spTree>
    <p:extLst>
      <p:ext uri="{BB962C8B-B14F-4D97-AF65-F5344CB8AC3E}">
        <p14:creationId xmlns:p14="http://schemas.microsoft.com/office/powerpoint/2010/main" val="2021087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8830FD2-4C2F-4F17-88D6-964447321125}"/>
              </a:ext>
            </a:extLst>
          </p:cNvPr>
          <p:cNvPicPr>
            <a:picLocks noChangeAspect="1"/>
          </p:cNvPicPr>
          <p:nvPr/>
        </p:nvPicPr>
        <p:blipFill>
          <a:blip r:embed="rId2"/>
          <a:stretch>
            <a:fillRect/>
          </a:stretch>
        </p:blipFill>
        <p:spPr>
          <a:xfrm>
            <a:off x="369853" y="830955"/>
            <a:ext cx="5726145" cy="4041985"/>
          </a:xfrm>
          <a:prstGeom prst="rect">
            <a:avLst/>
          </a:prstGeom>
        </p:spPr>
      </p:pic>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06023777-85D9-4A28-8AD3-0EA174EE1381}"/>
              </a:ext>
            </a:extLst>
          </p:cNvPr>
          <p:cNvSpPr/>
          <p:nvPr/>
        </p:nvSpPr>
        <p:spPr>
          <a:xfrm>
            <a:off x="6470194" y="1987115"/>
            <a:ext cx="5234964" cy="1938992"/>
          </a:xfrm>
          <a:prstGeom prst="rect">
            <a:avLst/>
          </a:prstGeom>
        </p:spPr>
        <p:txBody>
          <a:bodyPr wrap="square">
            <a:spAutoFit/>
          </a:bodyPr>
          <a:lstStyle/>
          <a:p>
            <a:r>
              <a:rPr lang="es-MX" dirty="0"/>
              <a:t>El gobierno de Australia a través de la agencia para la transformación digital, administra y gestiona para sus aplicaciones un sistema de diseño, el cual es público y tiene como fin estandarizar las interfaces, productos y servicios que hacen parte de su ecosistema digital.</a:t>
            </a:r>
          </a:p>
          <a:p>
            <a:endParaRPr lang="es-MX" dirty="0"/>
          </a:p>
          <a:p>
            <a:r>
              <a:rPr lang="es-MX" sz="1200" i="1" dirty="0"/>
              <a:t>*Estados Unidos también tiene un sistema de diseño</a:t>
            </a:r>
          </a:p>
        </p:txBody>
      </p:sp>
      <p:sp>
        <p:nvSpPr>
          <p:cNvPr id="8" name="Título 1">
            <a:extLst>
              <a:ext uri="{FF2B5EF4-FFF2-40B4-BE49-F238E27FC236}">
                <a16:creationId xmlns:a16="http://schemas.microsoft.com/office/drawing/2014/main" id="{3A143C79-9FF3-4E59-B407-C5C29239F8DE}"/>
              </a:ext>
            </a:extLst>
          </p:cNvPr>
          <p:cNvSpPr txBox="1">
            <a:spLocks/>
          </p:cNvSpPr>
          <p:nvPr/>
        </p:nvSpPr>
        <p:spPr>
          <a:xfrm>
            <a:off x="6470194" y="1238423"/>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3600" b="1" dirty="0">
                <a:solidFill>
                  <a:srgbClr val="00823D"/>
                </a:solidFill>
                <a:latin typeface="VAG Rounded Std Light" panose="020F0502020204020204" pitchFamily="34" charset="0"/>
              </a:rPr>
              <a:t>Gobierno de Australia</a:t>
            </a:r>
          </a:p>
        </p:txBody>
      </p:sp>
    </p:spTree>
    <p:extLst>
      <p:ext uri="{BB962C8B-B14F-4D97-AF65-F5344CB8AC3E}">
        <p14:creationId xmlns:p14="http://schemas.microsoft.com/office/powerpoint/2010/main" val="8803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06023777-85D9-4A28-8AD3-0EA174EE1381}"/>
              </a:ext>
            </a:extLst>
          </p:cNvPr>
          <p:cNvSpPr/>
          <p:nvPr/>
        </p:nvSpPr>
        <p:spPr>
          <a:xfrm>
            <a:off x="861034" y="1964310"/>
            <a:ext cx="5234964" cy="2031325"/>
          </a:xfrm>
          <a:prstGeom prst="rect">
            <a:avLst/>
          </a:prstGeom>
        </p:spPr>
        <p:txBody>
          <a:bodyPr wrap="square">
            <a:spAutoFit/>
          </a:bodyPr>
          <a:lstStyle/>
          <a:p>
            <a:pPr marL="285750" indent="-285750">
              <a:buFont typeface="Arial" panose="020B0604020202020204" pitchFamily="34" charset="0"/>
              <a:buChar char="•"/>
            </a:pPr>
            <a:r>
              <a:rPr lang="es-ES" dirty="0"/>
              <a:t>Entender las necesidades del usuario</a:t>
            </a:r>
          </a:p>
          <a:p>
            <a:pPr marL="285750" indent="-285750">
              <a:buFont typeface="Arial" panose="020B0604020202020204" pitchFamily="34" charset="0"/>
              <a:buChar char="•"/>
            </a:pPr>
            <a:r>
              <a:rPr lang="es-ES" dirty="0"/>
              <a:t>Tener un equipo multidisciplinar</a:t>
            </a:r>
          </a:p>
          <a:p>
            <a:pPr marL="285750" indent="-285750">
              <a:buFont typeface="Arial" panose="020B0604020202020204" pitchFamily="34" charset="0"/>
              <a:buChar char="•"/>
            </a:pPr>
            <a:r>
              <a:rPr lang="es-ES" dirty="0"/>
              <a:t>Proceso ágil y centrado en el usuario</a:t>
            </a:r>
          </a:p>
          <a:p>
            <a:pPr marL="285750" indent="-285750">
              <a:buFont typeface="Arial" panose="020B0604020202020204" pitchFamily="34" charset="0"/>
              <a:buChar char="•"/>
            </a:pPr>
            <a:r>
              <a:rPr lang="es-ES" dirty="0"/>
              <a:t>Entender herramientas y sistemas</a:t>
            </a:r>
          </a:p>
          <a:p>
            <a:pPr marL="285750" indent="-285750">
              <a:buFont typeface="Arial" panose="020B0604020202020204" pitchFamily="34" charset="0"/>
              <a:buChar char="•"/>
            </a:pPr>
            <a:r>
              <a:rPr lang="es-ES" dirty="0"/>
              <a:t>Hacerlo seguro</a:t>
            </a:r>
          </a:p>
          <a:p>
            <a:pPr marL="285750" indent="-285750">
              <a:buFont typeface="Arial" panose="020B0604020202020204" pitchFamily="34" charset="0"/>
              <a:buChar char="•"/>
            </a:pPr>
            <a:r>
              <a:rPr lang="es-ES" dirty="0"/>
              <a:t>Diseño responsivo y consistente</a:t>
            </a:r>
          </a:p>
          <a:p>
            <a:pPr marL="285750" indent="-285750">
              <a:buFont typeface="Arial" panose="020B0604020202020204" pitchFamily="34" charset="0"/>
              <a:buChar char="•"/>
            </a:pPr>
            <a:r>
              <a:rPr lang="es-ES" dirty="0"/>
              <a:t>Use estándar abiertos y plataforma comunes</a:t>
            </a:r>
            <a:endParaRPr lang="es-MX" sz="1200" i="1" dirty="0"/>
          </a:p>
        </p:txBody>
      </p:sp>
      <p:sp>
        <p:nvSpPr>
          <p:cNvPr id="8" name="Título 1">
            <a:extLst>
              <a:ext uri="{FF2B5EF4-FFF2-40B4-BE49-F238E27FC236}">
                <a16:creationId xmlns:a16="http://schemas.microsoft.com/office/drawing/2014/main" id="{3A143C79-9FF3-4E59-B407-C5C29239F8DE}"/>
              </a:ext>
            </a:extLst>
          </p:cNvPr>
          <p:cNvSpPr txBox="1">
            <a:spLocks/>
          </p:cNvSpPr>
          <p:nvPr/>
        </p:nvSpPr>
        <p:spPr>
          <a:xfrm>
            <a:off x="787024" y="927223"/>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3600" b="1" dirty="0">
                <a:solidFill>
                  <a:srgbClr val="00823D"/>
                </a:solidFill>
                <a:latin typeface="VAG Rounded Std Light" panose="020F0502020204020204" pitchFamily="34" charset="0"/>
              </a:rPr>
              <a:t>Criterios – Servicios digitales*</a:t>
            </a:r>
          </a:p>
        </p:txBody>
      </p:sp>
      <p:sp>
        <p:nvSpPr>
          <p:cNvPr id="3" name="Rectángulo 2">
            <a:extLst>
              <a:ext uri="{FF2B5EF4-FFF2-40B4-BE49-F238E27FC236}">
                <a16:creationId xmlns:a16="http://schemas.microsoft.com/office/drawing/2014/main" id="{456BC496-1F6B-49EE-A1C8-CD877B18E0DE}"/>
              </a:ext>
            </a:extLst>
          </p:cNvPr>
          <p:cNvSpPr/>
          <p:nvPr/>
        </p:nvSpPr>
        <p:spPr>
          <a:xfrm>
            <a:off x="6307275" y="1970404"/>
            <a:ext cx="5234964" cy="1754326"/>
          </a:xfrm>
          <a:prstGeom prst="rect">
            <a:avLst/>
          </a:prstGeom>
        </p:spPr>
        <p:txBody>
          <a:bodyPr wrap="square">
            <a:spAutoFit/>
          </a:bodyPr>
          <a:lstStyle/>
          <a:p>
            <a:pPr marL="285750" indent="-285750">
              <a:buFont typeface="Arial" panose="020B0604020202020204" pitchFamily="34" charset="0"/>
              <a:buChar char="•"/>
            </a:pPr>
            <a:r>
              <a:rPr lang="es-ES" dirty="0"/>
              <a:t>Haga el código fuente abierto</a:t>
            </a:r>
          </a:p>
          <a:p>
            <a:pPr marL="285750" indent="-285750">
              <a:buFont typeface="Arial" panose="020B0604020202020204" pitchFamily="34" charset="0"/>
              <a:buChar char="•"/>
            </a:pPr>
            <a:r>
              <a:rPr lang="es-ES" dirty="0"/>
              <a:t>Haga accesible el servicio</a:t>
            </a:r>
          </a:p>
          <a:p>
            <a:pPr marL="285750" indent="-285750">
              <a:buFont typeface="Arial" panose="020B0604020202020204" pitchFamily="34" charset="0"/>
              <a:buChar char="•"/>
            </a:pPr>
            <a:r>
              <a:rPr lang="es-ES" dirty="0"/>
              <a:t>Pruebe el servicio</a:t>
            </a:r>
          </a:p>
          <a:p>
            <a:pPr marL="285750" indent="-285750">
              <a:buFont typeface="Arial" panose="020B0604020202020204" pitchFamily="34" charset="0"/>
              <a:buChar char="•"/>
            </a:pPr>
            <a:r>
              <a:rPr lang="es-ES" dirty="0"/>
              <a:t>Mida el desempeño</a:t>
            </a:r>
          </a:p>
          <a:p>
            <a:pPr marL="285750" indent="-285750">
              <a:buFont typeface="Arial" panose="020B0604020202020204" pitchFamily="34" charset="0"/>
              <a:buChar char="•"/>
            </a:pPr>
            <a:r>
              <a:rPr lang="es-ES" dirty="0"/>
              <a:t>No olvide la experiencia no digital</a:t>
            </a:r>
          </a:p>
          <a:p>
            <a:pPr marL="285750" indent="-285750">
              <a:buFont typeface="Arial" panose="020B0604020202020204" pitchFamily="34" charset="0"/>
              <a:buChar char="•"/>
            </a:pPr>
            <a:r>
              <a:rPr lang="es-ES" dirty="0"/>
              <a:t>Aliente a todos a usar el servicio digital</a:t>
            </a:r>
            <a:endParaRPr lang="es-MX" sz="1200" i="1" dirty="0"/>
          </a:p>
        </p:txBody>
      </p:sp>
      <p:sp>
        <p:nvSpPr>
          <p:cNvPr id="12" name="CuadroTexto 11">
            <a:extLst>
              <a:ext uri="{FF2B5EF4-FFF2-40B4-BE49-F238E27FC236}">
                <a16:creationId xmlns:a16="http://schemas.microsoft.com/office/drawing/2014/main" id="{18012564-0CE9-4C3B-8814-CAF099C1F589}"/>
              </a:ext>
            </a:extLst>
          </p:cNvPr>
          <p:cNvSpPr txBox="1"/>
          <p:nvPr/>
        </p:nvSpPr>
        <p:spPr>
          <a:xfrm>
            <a:off x="4195429" y="4294921"/>
            <a:ext cx="6352069" cy="276999"/>
          </a:xfrm>
          <a:prstGeom prst="rect">
            <a:avLst/>
          </a:prstGeom>
          <a:noFill/>
        </p:spPr>
        <p:txBody>
          <a:bodyPr wrap="square">
            <a:spAutoFit/>
          </a:bodyPr>
          <a:lstStyle/>
          <a:p>
            <a:r>
              <a:rPr lang="es-CO" sz="1200" dirty="0"/>
              <a:t>*https://www.dta.gov.au/help-and-advice/digital-service-standard/digital-service-standard-criteria</a:t>
            </a:r>
          </a:p>
        </p:txBody>
      </p:sp>
    </p:spTree>
    <p:extLst>
      <p:ext uri="{BB962C8B-B14F-4D97-AF65-F5344CB8AC3E}">
        <p14:creationId xmlns:p14="http://schemas.microsoft.com/office/powerpoint/2010/main" val="609008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5353941" cy="3471519"/>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12100" b="1" dirty="0">
                <a:solidFill>
                  <a:srgbClr val="00823D"/>
                </a:solidFill>
                <a:latin typeface="VAG Rounded Std Light" panose="020F0502020204020204" pitchFamily="34" charset="0"/>
              </a:rPr>
              <a:t>¿Qué es </a:t>
            </a:r>
          </a:p>
          <a:p>
            <a:pPr>
              <a:lnSpc>
                <a:spcPct val="100000"/>
              </a:lnSpc>
            </a:pPr>
            <a:r>
              <a:rPr lang="es-CO" b="1" dirty="0">
                <a:solidFill>
                  <a:srgbClr val="00823D"/>
                </a:solidFill>
                <a:latin typeface="VAG Rounded Std Light" panose="020F0502020204020204" pitchFamily="34" charset="0"/>
              </a:rPr>
              <a:t>UX / </a:t>
            </a:r>
            <a:r>
              <a:rPr lang="es-CO" b="1" dirty="0" err="1">
                <a:solidFill>
                  <a:srgbClr val="00823D"/>
                </a:solidFill>
                <a:latin typeface="VAG Rounded Std Light" panose="020F0502020204020204" pitchFamily="34" charset="0"/>
              </a:rPr>
              <a:t>User</a:t>
            </a:r>
            <a:r>
              <a:rPr lang="es-CO" b="1" dirty="0">
                <a:solidFill>
                  <a:srgbClr val="00823D"/>
                </a:solidFill>
                <a:latin typeface="VAG Rounded Std Light" panose="020F0502020204020204" pitchFamily="34" charset="0"/>
              </a:rPr>
              <a:t> </a:t>
            </a:r>
            <a:r>
              <a:rPr lang="es-CO" b="1" dirty="0" err="1">
                <a:solidFill>
                  <a:srgbClr val="00823D"/>
                </a:solidFill>
                <a:latin typeface="VAG Rounded Std Light" panose="020F0502020204020204" pitchFamily="34" charset="0"/>
              </a:rPr>
              <a:t>eXperience</a:t>
            </a:r>
            <a:r>
              <a:rPr lang="es-CO" b="1" dirty="0">
                <a:solidFill>
                  <a:srgbClr val="00823D"/>
                </a:solidFill>
                <a:latin typeface="VAG Rounded Std Light" panose="020F0502020204020204" pitchFamily="34" charset="0"/>
              </a:rPr>
              <a:t>?</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95999" y="2958211"/>
            <a:ext cx="5472223" cy="1200329"/>
          </a:xfrm>
          <a:prstGeom prst="rect">
            <a:avLst/>
          </a:prstGeom>
        </p:spPr>
        <p:txBody>
          <a:bodyPr wrap="square">
            <a:spAutoFit/>
          </a:bodyPr>
          <a:lstStyle/>
          <a:p>
            <a:r>
              <a:rPr lang="es-MX" dirty="0"/>
              <a:t>Término sombrilla para cualquier actividad o profesión que contribuya a una mejor experiencia para el usuario.</a:t>
            </a:r>
          </a:p>
          <a:p>
            <a:endParaRPr lang="es-MX" dirty="0"/>
          </a:p>
          <a:p>
            <a:r>
              <a:rPr lang="es-MX" dirty="0"/>
              <a:t>- Steve Krug</a:t>
            </a:r>
          </a:p>
        </p:txBody>
      </p:sp>
    </p:spTree>
    <p:extLst>
      <p:ext uri="{BB962C8B-B14F-4D97-AF65-F5344CB8AC3E}">
        <p14:creationId xmlns:p14="http://schemas.microsoft.com/office/powerpoint/2010/main" val="135444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657916" y="1608753"/>
            <a:ext cx="2536312" cy="632627"/>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Usabilidad</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4455043" y="1608753"/>
            <a:ext cx="6198780" cy="3693319"/>
          </a:xfrm>
          <a:prstGeom prst="rect">
            <a:avLst/>
          </a:prstGeom>
        </p:spPr>
        <p:txBody>
          <a:bodyPr wrap="square">
            <a:spAutoFit/>
          </a:bodyPr>
          <a:lstStyle/>
          <a:p>
            <a:pPr marL="285750" indent="-285750">
              <a:buFont typeface="Arial" panose="020B0604020202020204" pitchFamily="34" charset="0"/>
              <a:buChar char="•"/>
            </a:pPr>
            <a:r>
              <a:rPr lang="es-MX" b="1" u="sng" dirty="0"/>
              <a:t>Útil:</a:t>
            </a:r>
            <a:r>
              <a:rPr lang="es-MX" dirty="0"/>
              <a:t> ¿Hace algo que las personas necesitan hacer?</a:t>
            </a:r>
          </a:p>
          <a:p>
            <a:pPr marL="285750" indent="-285750">
              <a:buFont typeface="Arial" panose="020B0604020202020204" pitchFamily="34" charset="0"/>
              <a:buChar char="•"/>
            </a:pPr>
            <a:r>
              <a:rPr lang="es-MX" b="1" u="sng" dirty="0"/>
              <a:t>Entendible:</a:t>
            </a:r>
            <a:r>
              <a:rPr lang="es-MX" dirty="0"/>
              <a:t> ¿Pueden las personas aprender como se usa?</a:t>
            </a:r>
          </a:p>
          <a:p>
            <a:pPr marL="285750" indent="-285750">
              <a:buFont typeface="Arial" panose="020B0604020202020204" pitchFamily="34" charset="0"/>
              <a:buChar char="•"/>
            </a:pPr>
            <a:r>
              <a:rPr lang="es-MX" b="1" u="sng" dirty="0"/>
              <a:t>Memorable:</a:t>
            </a:r>
            <a:r>
              <a:rPr lang="es-MX" dirty="0"/>
              <a:t> ¿Se tiene que re aprender cada vez que se usa?</a:t>
            </a:r>
          </a:p>
          <a:p>
            <a:pPr marL="285750" indent="-285750">
              <a:buFont typeface="Arial" panose="020B0604020202020204" pitchFamily="34" charset="0"/>
              <a:buChar char="•"/>
            </a:pPr>
            <a:r>
              <a:rPr lang="es-MX" b="1" u="sng" dirty="0"/>
              <a:t>Efectivo: </a:t>
            </a:r>
            <a:r>
              <a:rPr lang="es-MX" dirty="0"/>
              <a:t>¿Realiza el trabajo?</a:t>
            </a:r>
          </a:p>
          <a:p>
            <a:pPr marL="285750" indent="-285750">
              <a:buFont typeface="Arial" panose="020B0604020202020204" pitchFamily="34" charset="0"/>
              <a:buChar char="•"/>
            </a:pPr>
            <a:r>
              <a:rPr lang="es-MX" b="1" u="sng" dirty="0"/>
              <a:t>Eficiente:</a:t>
            </a:r>
            <a:r>
              <a:rPr lang="es-MX" dirty="0"/>
              <a:t> ¿Realiza el trabajo, en una cantidad de tiempo y esfuerzo razonable?</a:t>
            </a:r>
          </a:p>
          <a:p>
            <a:pPr marL="285750" indent="-285750">
              <a:buFont typeface="Arial" panose="020B0604020202020204" pitchFamily="34" charset="0"/>
              <a:buChar char="•"/>
            </a:pPr>
            <a:r>
              <a:rPr lang="es-MX" b="1" u="sng" dirty="0"/>
              <a:t>Deseable:</a:t>
            </a:r>
            <a:r>
              <a:rPr lang="es-MX" dirty="0"/>
              <a:t> ¿Las personas lo quieren?</a:t>
            </a:r>
          </a:p>
          <a:p>
            <a:pPr marL="285750" indent="-285750">
              <a:buFont typeface="Arial" panose="020B0604020202020204" pitchFamily="34" charset="0"/>
              <a:buChar char="•"/>
            </a:pPr>
            <a:r>
              <a:rPr lang="es-MX" b="1" u="sng" dirty="0"/>
              <a:t>Encantador: </a:t>
            </a:r>
            <a:r>
              <a:rPr lang="es-MX" dirty="0"/>
              <a:t>¿Se disfruta al usar o incluso es divertido?</a:t>
            </a:r>
          </a:p>
          <a:p>
            <a:endParaRPr lang="es-MX" dirty="0"/>
          </a:p>
          <a:p>
            <a:r>
              <a:rPr lang="es-MX" dirty="0"/>
              <a:t>- Steve Krug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566533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a:extLst>
              <a:ext uri="{FF2B5EF4-FFF2-40B4-BE49-F238E27FC236}">
                <a16:creationId xmlns:a16="http://schemas.microsoft.com/office/drawing/2014/main" id="{950F2416-9F71-478A-9FE5-4E1C61127F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1401" y="919515"/>
            <a:ext cx="4610743" cy="504895"/>
          </a:xfrm>
          <a:prstGeom prst="rect">
            <a:avLst/>
          </a:prstGeom>
        </p:spPr>
      </p:pic>
      <p:pic>
        <p:nvPicPr>
          <p:cNvPr id="8" name="Imagen 7" descr="Diagrama&#10;&#10;Descripción generada automáticamente">
            <a:extLst>
              <a:ext uri="{FF2B5EF4-FFF2-40B4-BE49-F238E27FC236}">
                <a16:creationId xmlns:a16="http://schemas.microsoft.com/office/drawing/2014/main" id="{259F9322-9B3C-4CBD-BE24-470853F233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7005" y="2344623"/>
            <a:ext cx="3131169" cy="2478842"/>
          </a:xfrm>
          <a:prstGeom prst="rect">
            <a:avLst/>
          </a:prstGeom>
        </p:spPr>
      </p:pic>
      <p:pic>
        <p:nvPicPr>
          <p:cNvPr id="14" name="Imagen 13" descr="Texto&#10;&#10;Descripción generada automáticamente">
            <a:extLst>
              <a:ext uri="{FF2B5EF4-FFF2-40B4-BE49-F238E27FC236}">
                <a16:creationId xmlns:a16="http://schemas.microsoft.com/office/drawing/2014/main" id="{7CD39923-19A8-45A4-AC19-BE9B11EB48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5024" y="1757073"/>
            <a:ext cx="4172532" cy="1467055"/>
          </a:xfrm>
          <a:prstGeom prst="rect">
            <a:avLst/>
          </a:prstGeom>
        </p:spPr>
      </p:pic>
      <p:pic>
        <p:nvPicPr>
          <p:cNvPr id="16" name="Imagen 15" descr="Imagen de la pantalla de un celular de un mensaje en letras blancas&#10;&#10;Descripción generada automáticamente con confianza baja">
            <a:extLst>
              <a:ext uri="{FF2B5EF4-FFF2-40B4-BE49-F238E27FC236}">
                <a16:creationId xmlns:a16="http://schemas.microsoft.com/office/drawing/2014/main" id="{3D680DB9-39F0-4075-8E9A-C95670247D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5024" y="3556791"/>
            <a:ext cx="4137120" cy="1266674"/>
          </a:xfrm>
          <a:prstGeom prst="rect">
            <a:avLst/>
          </a:prstGeom>
        </p:spPr>
      </p:pic>
    </p:spTree>
    <p:extLst>
      <p:ext uri="{BB962C8B-B14F-4D97-AF65-F5344CB8AC3E}">
        <p14:creationId xmlns:p14="http://schemas.microsoft.com/office/powerpoint/2010/main" val="418484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a:extLst>
              <a:ext uri="{FF2B5EF4-FFF2-40B4-BE49-F238E27FC236}">
                <a16:creationId xmlns:a16="http://schemas.microsoft.com/office/drawing/2014/main" id="{950F2416-9F71-478A-9FE5-4E1C61127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061" y="4187008"/>
            <a:ext cx="4610743" cy="504895"/>
          </a:xfrm>
          <a:prstGeom prst="rect">
            <a:avLst/>
          </a:prstGeom>
        </p:spPr>
      </p:pic>
      <p:pic>
        <p:nvPicPr>
          <p:cNvPr id="4" name="Imagen 3" descr="Texto&#10;&#10;Descripción generada automáticamente">
            <a:extLst>
              <a:ext uri="{FF2B5EF4-FFF2-40B4-BE49-F238E27FC236}">
                <a16:creationId xmlns:a16="http://schemas.microsoft.com/office/drawing/2014/main" id="{03A9D26F-C07A-403A-97C3-27CBC020CA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061" y="2342486"/>
            <a:ext cx="3229426" cy="1352739"/>
          </a:xfrm>
          <a:prstGeom prst="rect">
            <a:avLst/>
          </a:prstGeom>
        </p:spPr>
      </p:pic>
      <p:pic>
        <p:nvPicPr>
          <p:cNvPr id="9" name="Imagen 8" descr="Imagen que contiene Texto&#10;&#10;Descripción generada automáticamente">
            <a:extLst>
              <a:ext uri="{FF2B5EF4-FFF2-40B4-BE49-F238E27FC236}">
                <a16:creationId xmlns:a16="http://schemas.microsoft.com/office/drawing/2014/main" id="{09189102-4289-4B14-94C2-1F1FF89153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9173" y="1588542"/>
            <a:ext cx="2705478" cy="2133898"/>
          </a:xfrm>
          <a:prstGeom prst="rect">
            <a:avLst/>
          </a:prstGeom>
        </p:spPr>
      </p:pic>
      <p:pic>
        <p:nvPicPr>
          <p:cNvPr id="12" name="Imagen 11" descr="Texto&#10;&#10;Descripción generada automáticamente">
            <a:extLst>
              <a:ext uri="{FF2B5EF4-FFF2-40B4-BE49-F238E27FC236}">
                <a16:creationId xmlns:a16="http://schemas.microsoft.com/office/drawing/2014/main" id="{F5FBA582-94EB-4676-A7A2-03C0DC6C7A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4338" y="1980486"/>
            <a:ext cx="2743583" cy="1714739"/>
          </a:xfrm>
          <a:prstGeom prst="rect">
            <a:avLst/>
          </a:prstGeom>
        </p:spPr>
      </p:pic>
    </p:spTree>
    <p:extLst>
      <p:ext uri="{BB962C8B-B14F-4D97-AF65-F5344CB8AC3E}">
        <p14:creationId xmlns:p14="http://schemas.microsoft.com/office/powerpoint/2010/main" val="30924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a:extLst>
              <a:ext uri="{FF2B5EF4-FFF2-40B4-BE49-F238E27FC236}">
                <a16:creationId xmlns:a16="http://schemas.microsoft.com/office/drawing/2014/main" id="{950F2416-9F71-478A-9FE5-4E1C61127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09324" y="2503191"/>
            <a:ext cx="4614405" cy="505296"/>
          </a:xfrm>
          <a:prstGeom prst="rect">
            <a:avLst/>
          </a:prstGeom>
        </p:spPr>
      </p:pic>
      <p:pic>
        <p:nvPicPr>
          <p:cNvPr id="6" name="Imagen 5" descr="Diagrama&#10;&#10;Descripción generada automáticamente con confianza media">
            <a:extLst>
              <a:ext uri="{FF2B5EF4-FFF2-40B4-BE49-F238E27FC236}">
                <a16:creationId xmlns:a16="http://schemas.microsoft.com/office/drawing/2014/main" id="{5EAC4B23-6786-495A-B6CE-528C9C1C42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2216" y="448636"/>
            <a:ext cx="2676899" cy="2057687"/>
          </a:xfrm>
          <a:prstGeom prst="rect">
            <a:avLst/>
          </a:prstGeom>
        </p:spPr>
      </p:pic>
      <p:pic>
        <p:nvPicPr>
          <p:cNvPr id="8" name="Imagen 7" descr="Texto&#10;&#10;Descripción generada automáticamente">
            <a:extLst>
              <a:ext uri="{FF2B5EF4-FFF2-40B4-BE49-F238E27FC236}">
                <a16:creationId xmlns:a16="http://schemas.microsoft.com/office/drawing/2014/main" id="{70F52FC2-2E6C-4DDE-9635-0A2EFFF4CD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2216" y="2931214"/>
            <a:ext cx="3400900" cy="2133898"/>
          </a:xfrm>
          <a:prstGeom prst="rect">
            <a:avLst/>
          </a:prstGeom>
        </p:spPr>
      </p:pic>
      <p:pic>
        <p:nvPicPr>
          <p:cNvPr id="14" name="Imagen 13" descr="Diagrama&#10;&#10;Descripción generada automáticamente">
            <a:extLst>
              <a:ext uri="{FF2B5EF4-FFF2-40B4-BE49-F238E27FC236}">
                <a16:creationId xmlns:a16="http://schemas.microsoft.com/office/drawing/2014/main" id="{441BC3F3-38F8-4D2F-BF20-F3BA2EC56F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5958" y="448636"/>
            <a:ext cx="3858163" cy="1752845"/>
          </a:xfrm>
          <a:prstGeom prst="rect">
            <a:avLst/>
          </a:prstGeom>
        </p:spPr>
      </p:pic>
      <p:pic>
        <p:nvPicPr>
          <p:cNvPr id="16" name="Imagen 15" descr="Texto, Carta&#10;&#10;Descripción generada automáticamente">
            <a:extLst>
              <a:ext uri="{FF2B5EF4-FFF2-40B4-BE49-F238E27FC236}">
                <a16:creationId xmlns:a16="http://schemas.microsoft.com/office/drawing/2014/main" id="{B46CC891-8484-42E9-8A82-AAAB4FE76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2906" y="2797846"/>
            <a:ext cx="2791215" cy="2267266"/>
          </a:xfrm>
          <a:prstGeom prst="rect">
            <a:avLst/>
          </a:prstGeom>
        </p:spPr>
      </p:pic>
      <p:sp>
        <p:nvSpPr>
          <p:cNvPr id="17" name="CuadroTexto 16">
            <a:extLst>
              <a:ext uri="{FF2B5EF4-FFF2-40B4-BE49-F238E27FC236}">
                <a16:creationId xmlns:a16="http://schemas.microsoft.com/office/drawing/2014/main" id="{FCBE175D-2A54-4073-82D0-7E24F919EE0E}"/>
              </a:ext>
            </a:extLst>
          </p:cNvPr>
          <p:cNvSpPr txBox="1"/>
          <p:nvPr/>
        </p:nvSpPr>
        <p:spPr>
          <a:xfrm>
            <a:off x="6335958" y="2206896"/>
            <a:ext cx="2031865" cy="369332"/>
          </a:xfrm>
          <a:prstGeom prst="rect">
            <a:avLst/>
          </a:prstGeom>
          <a:noFill/>
        </p:spPr>
        <p:txBody>
          <a:bodyPr wrap="square" rtlCol="0">
            <a:spAutoFit/>
          </a:bodyPr>
          <a:lstStyle/>
          <a:p>
            <a:r>
              <a:rPr lang="es-CO" dirty="0"/>
              <a:t>👌 </a:t>
            </a:r>
            <a:r>
              <a:rPr lang="es-CO" dirty="0" err="1"/>
              <a:t>Shortcuts</a:t>
            </a:r>
            <a:r>
              <a:rPr lang="es-CO" dirty="0"/>
              <a:t> </a:t>
            </a:r>
            <a:r>
              <a:rPr lang="es-CO" dirty="0" err="1"/>
              <a:t>Figma</a:t>
            </a:r>
            <a:endParaRPr lang="es-CO" dirty="0"/>
          </a:p>
        </p:txBody>
      </p:sp>
    </p:spTree>
    <p:extLst>
      <p:ext uri="{BB962C8B-B14F-4D97-AF65-F5344CB8AC3E}">
        <p14:creationId xmlns:p14="http://schemas.microsoft.com/office/powerpoint/2010/main" val="1759530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998697" y="692981"/>
            <a:ext cx="4438084" cy="765543"/>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¿Qué pasa cuando?</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998697" y="1599302"/>
            <a:ext cx="10144224" cy="2585323"/>
          </a:xfrm>
          <a:prstGeom prst="rect">
            <a:avLst/>
          </a:prstGeom>
        </p:spPr>
        <p:txBody>
          <a:bodyPr wrap="square">
            <a:spAutoFit/>
          </a:bodyPr>
          <a:lstStyle/>
          <a:p>
            <a:pPr marL="285750" indent="-285750">
              <a:buFont typeface="Arial" panose="020B0604020202020204" pitchFamily="34" charset="0"/>
              <a:buChar char="•"/>
            </a:pPr>
            <a:r>
              <a:rPr lang="es-MX" dirty="0"/>
              <a:t>¿Se hace clic sobre el logo de una pagina en un sitio web?</a:t>
            </a:r>
          </a:p>
          <a:p>
            <a:pPr marL="285750" indent="-285750">
              <a:buFont typeface="Arial" panose="020B0604020202020204" pitchFamily="34" charset="0"/>
              <a:buChar char="•"/>
            </a:pPr>
            <a:r>
              <a:rPr lang="es-MX" dirty="0"/>
              <a:t>¿Se presiona ON/OFF?</a:t>
            </a:r>
          </a:p>
          <a:p>
            <a:pPr marL="285750" indent="-285750">
              <a:buFont typeface="Arial" panose="020B0604020202020204" pitchFamily="34" charset="0"/>
              <a:buChar char="•"/>
            </a:pPr>
            <a:r>
              <a:rPr lang="es-MX" dirty="0"/>
              <a:t>¿Se abre la nevera?</a:t>
            </a:r>
          </a:p>
          <a:p>
            <a:pPr marL="285750" indent="-285750">
              <a:buFont typeface="Arial" panose="020B0604020202020204" pitchFamily="34" charset="0"/>
              <a:buChar char="•"/>
            </a:pPr>
            <a:r>
              <a:rPr lang="es-MX" dirty="0"/>
              <a:t>¿Se hace una transferencia bancaria?</a:t>
            </a:r>
          </a:p>
          <a:p>
            <a:pPr marL="285750" indent="-285750">
              <a:buFont typeface="Arial" panose="020B0604020202020204" pitchFamily="34" charset="0"/>
              <a:buChar char="•"/>
            </a:pPr>
            <a:r>
              <a:rPr lang="es-MX" dirty="0"/>
              <a:t>¿Se recibe una llamada?</a:t>
            </a:r>
          </a:p>
          <a:p>
            <a:pPr marL="285750" indent="-285750">
              <a:buFont typeface="Arial" panose="020B0604020202020204" pitchFamily="34" charset="0"/>
              <a:buChar char="•"/>
            </a:pPr>
            <a:r>
              <a:rPr lang="es-MX" dirty="0"/>
              <a:t>¿El semáforo cambia a verde?</a:t>
            </a:r>
          </a:p>
          <a:p>
            <a:pPr marL="285750" indent="-285750">
              <a:buFont typeface="Arial" panose="020B0604020202020204" pitchFamily="34" charset="0"/>
              <a:buChar char="•"/>
            </a:pPr>
            <a:r>
              <a:rPr lang="es-MX" dirty="0"/>
              <a:t>¿Cuándo hay un pare en un cruce?</a:t>
            </a:r>
          </a:p>
          <a:p>
            <a:pPr marL="285750" indent="-285750">
              <a:buFont typeface="Arial" panose="020B0604020202020204" pitchFamily="34" charset="0"/>
              <a:buChar char="•"/>
            </a:pPr>
            <a:r>
              <a:rPr lang="es-MX" dirty="0"/>
              <a:t>¿Dice rasgué aquí?</a:t>
            </a:r>
          </a:p>
          <a:p>
            <a:pPr marL="285750" indent="-285750">
              <a:buFont typeface="Arial" panose="020B0604020202020204" pitchFamily="34" charset="0"/>
              <a:buChar char="•"/>
            </a:pPr>
            <a:endParaRPr lang="es-MX" dirty="0"/>
          </a:p>
        </p:txBody>
      </p:sp>
      <p:sp>
        <p:nvSpPr>
          <p:cNvPr id="10" name="CuadroTexto 9">
            <a:extLst>
              <a:ext uri="{FF2B5EF4-FFF2-40B4-BE49-F238E27FC236}">
                <a16:creationId xmlns:a16="http://schemas.microsoft.com/office/drawing/2014/main" id="{6CB53344-9F00-4155-B86E-4128A19B3A17}"/>
              </a:ext>
            </a:extLst>
          </p:cNvPr>
          <p:cNvSpPr txBox="1"/>
          <p:nvPr/>
        </p:nvSpPr>
        <p:spPr>
          <a:xfrm>
            <a:off x="3328101" y="4216034"/>
            <a:ext cx="7814819" cy="830997"/>
          </a:xfrm>
          <a:prstGeom prst="rect">
            <a:avLst/>
          </a:prstGeom>
          <a:noFill/>
        </p:spPr>
        <p:txBody>
          <a:bodyPr wrap="square">
            <a:spAutoFit/>
          </a:bodyPr>
          <a:lstStyle/>
          <a:p>
            <a:r>
              <a:rPr lang="es-MX" dirty="0"/>
              <a:t>Nada es obvio, sin embargo ya estamos acostumbrados a códigos, mensajes, indicios que sabemos como funcionan o podemos interpretar.</a:t>
            </a:r>
          </a:p>
          <a:p>
            <a:r>
              <a:rPr lang="es-MX" sz="1200" i="1" dirty="0"/>
              <a:t>* Ver videos</a:t>
            </a:r>
          </a:p>
        </p:txBody>
      </p:sp>
    </p:spTree>
    <p:extLst>
      <p:ext uri="{BB962C8B-B14F-4D97-AF65-F5344CB8AC3E}">
        <p14:creationId xmlns:p14="http://schemas.microsoft.com/office/powerpoint/2010/main" val="2831377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Imagen que contiene alimentos, tabla, puesto&#10;&#10;Descripción generada automáticamente">
            <a:extLst>
              <a:ext uri="{FF2B5EF4-FFF2-40B4-BE49-F238E27FC236}">
                <a16:creationId xmlns:a16="http://schemas.microsoft.com/office/drawing/2014/main" id="{1E56A05F-60A1-4A12-96C7-416B6A6DB246}"/>
              </a:ext>
            </a:extLst>
          </p:cNvPr>
          <p:cNvPicPr>
            <a:picLocks noChangeAspect="1"/>
          </p:cNvPicPr>
          <p:nvPr/>
        </p:nvPicPr>
        <p:blipFill rotWithShape="1">
          <a:blip r:embed="rId2">
            <a:extLst>
              <a:ext uri="{28A0092B-C50C-407E-A947-70E740481C1C}">
                <a14:useLocalDpi xmlns:a14="http://schemas.microsoft.com/office/drawing/2010/main" val="0"/>
              </a:ext>
            </a:extLst>
          </a:blip>
          <a:srcRect t="3031" b="29613"/>
          <a:stretch/>
        </p:blipFill>
        <p:spPr>
          <a:xfrm>
            <a:off x="5549538" y="3029950"/>
            <a:ext cx="5466904" cy="2071290"/>
          </a:xfrm>
          <a:prstGeom prst="rect">
            <a:avLst/>
          </a:prstGeom>
        </p:spPr>
      </p:pic>
      <p:pic>
        <p:nvPicPr>
          <p:cNvPr id="19" name="Imagen 18">
            <a:extLst>
              <a:ext uri="{FF2B5EF4-FFF2-40B4-BE49-F238E27FC236}">
                <a16:creationId xmlns:a16="http://schemas.microsoft.com/office/drawing/2014/main" id="{0185B0E1-9DA9-4F15-AED9-2C16CCEF5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0" name="Imagen 9">
            <a:extLst>
              <a:ext uri="{FF2B5EF4-FFF2-40B4-BE49-F238E27FC236}">
                <a16:creationId xmlns:a16="http://schemas.microsoft.com/office/drawing/2014/main" id="{EA933AF0-C532-44EC-A1ED-9A7A427E1545}"/>
              </a:ext>
            </a:extLst>
          </p:cNvPr>
          <p:cNvPicPr>
            <a:picLocks noChangeAspect="1"/>
          </p:cNvPicPr>
          <p:nvPr/>
        </p:nvPicPr>
        <p:blipFill>
          <a:blip r:embed="rId5"/>
          <a:stretch>
            <a:fillRect/>
          </a:stretch>
        </p:blipFill>
        <p:spPr>
          <a:xfrm>
            <a:off x="912245" y="960420"/>
            <a:ext cx="4214837" cy="4147219"/>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5441352" y="959770"/>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000" b="1" dirty="0">
                <a:solidFill>
                  <a:srgbClr val="00823D"/>
                </a:solidFill>
                <a:latin typeface="VAG Rounded Std Light" panose="020F0502020204020204" pitchFamily="34" charset="0"/>
              </a:rPr>
              <a:t>Momento de uso</a:t>
            </a:r>
          </a:p>
        </p:txBody>
      </p:sp>
      <p:sp>
        <p:nvSpPr>
          <p:cNvPr id="12" name="Rectángulo 11">
            <a:extLst>
              <a:ext uri="{FF2B5EF4-FFF2-40B4-BE49-F238E27FC236}">
                <a16:creationId xmlns:a16="http://schemas.microsoft.com/office/drawing/2014/main" id="{34021D21-65AA-4E85-AA7B-CC4CEB3738CE}"/>
              </a:ext>
            </a:extLst>
          </p:cNvPr>
          <p:cNvSpPr/>
          <p:nvPr/>
        </p:nvSpPr>
        <p:spPr>
          <a:xfrm>
            <a:off x="5441352" y="1882309"/>
            <a:ext cx="5659039" cy="923330"/>
          </a:xfrm>
          <a:prstGeom prst="rect">
            <a:avLst/>
          </a:prstGeom>
        </p:spPr>
        <p:txBody>
          <a:bodyPr wrap="square">
            <a:spAutoFit/>
          </a:bodyPr>
          <a:lstStyle/>
          <a:p>
            <a:r>
              <a:rPr lang="es-MX" dirty="0"/>
              <a:t>Los empaques de comidas, incluyen mecanismos de cierre que facilitan el uso del producto, permite su conservación, mejor almacenamiento y es eficiente y efectivo.</a:t>
            </a:r>
          </a:p>
        </p:txBody>
      </p:sp>
    </p:spTree>
    <p:extLst>
      <p:ext uri="{BB962C8B-B14F-4D97-AF65-F5344CB8AC3E}">
        <p14:creationId xmlns:p14="http://schemas.microsoft.com/office/powerpoint/2010/main" val="1242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1955248A-4A47-449E-AD1B-382458432693}"/>
              </a:ext>
            </a:extLst>
          </p:cNvPr>
          <p:cNvSpPr/>
          <p:nvPr/>
        </p:nvSpPr>
        <p:spPr>
          <a:xfrm>
            <a:off x="2926072" y="1483032"/>
            <a:ext cx="6217928" cy="2246769"/>
          </a:xfrm>
          <a:prstGeom prst="rect">
            <a:avLst/>
          </a:prstGeom>
        </p:spPr>
        <p:txBody>
          <a:bodyPr wrap="square">
            <a:spAutoFit/>
          </a:bodyPr>
          <a:lstStyle/>
          <a:p>
            <a:pPr marL="457200" lvl="0" indent="-457200" defTabSz="914400">
              <a:buFont typeface="Arial" panose="020B0604020202020204" pitchFamily="34" charset="0"/>
              <a:buChar char="•"/>
              <a:defRPr/>
            </a:pPr>
            <a:r>
              <a:rPr lang="es-CO" sz="2800" dirty="0">
                <a:solidFill>
                  <a:srgbClr val="007030"/>
                </a:solidFill>
                <a:latin typeface="VAGRounded Lt"/>
              </a:rPr>
              <a:t>¿Qué es diseño?</a:t>
            </a:r>
          </a:p>
          <a:p>
            <a:pPr marL="457200" lvl="0" indent="-457200" defTabSz="914400">
              <a:buFont typeface="Arial" panose="020B0604020202020204" pitchFamily="34" charset="0"/>
              <a:buChar char="•"/>
              <a:defRPr/>
            </a:pPr>
            <a:r>
              <a:rPr lang="es-CO" sz="2800" dirty="0">
                <a:solidFill>
                  <a:srgbClr val="007030"/>
                </a:solidFill>
                <a:latin typeface="VAGRounded Lt"/>
              </a:rPr>
              <a:t>¿Qué es UI, UX, CX?</a:t>
            </a:r>
          </a:p>
          <a:p>
            <a:pPr marL="457200" indent="-457200" defTabSz="914400">
              <a:buFont typeface="Arial" panose="020B0604020202020204" pitchFamily="34" charset="0"/>
              <a:buChar char="•"/>
              <a:defRPr/>
            </a:pPr>
            <a:r>
              <a:rPr lang="es-CO" sz="2800" dirty="0">
                <a:solidFill>
                  <a:srgbClr val="007030"/>
                </a:solidFill>
                <a:latin typeface="VAGRounded Lt"/>
              </a:rPr>
              <a:t>Ejemplos de cada disciplina</a:t>
            </a:r>
          </a:p>
          <a:p>
            <a:pPr marL="457200" lvl="0" indent="-457200" defTabSz="914400">
              <a:buFont typeface="Arial" panose="020B0604020202020204" pitchFamily="34" charset="0"/>
              <a:buChar char="•"/>
              <a:defRPr/>
            </a:pPr>
            <a:r>
              <a:rPr lang="es-CO" sz="2800" dirty="0">
                <a:solidFill>
                  <a:srgbClr val="007030"/>
                </a:solidFill>
                <a:latin typeface="VAGRounded Lt"/>
              </a:rPr>
              <a:t>Herramientas</a:t>
            </a:r>
          </a:p>
          <a:p>
            <a:pPr marL="457200" lvl="0" indent="-457200" defTabSz="914400">
              <a:buFont typeface="Arial" panose="020B0604020202020204" pitchFamily="34" charset="0"/>
              <a:buChar char="•"/>
              <a:defRPr/>
            </a:pPr>
            <a:r>
              <a:rPr lang="es-CO" sz="2800" dirty="0">
                <a:solidFill>
                  <a:srgbClr val="007030"/>
                </a:solidFill>
                <a:latin typeface="VAGRounded Lt"/>
              </a:rPr>
              <a:t>Actividad</a:t>
            </a:r>
          </a:p>
        </p:txBody>
      </p:sp>
    </p:spTree>
    <p:extLst>
      <p:ext uri="{BB962C8B-B14F-4D97-AF65-F5344CB8AC3E}">
        <p14:creationId xmlns:p14="http://schemas.microsoft.com/office/powerpoint/2010/main" val="101749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018367" y="1117339"/>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000" b="1" dirty="0">
                <a:solidFill>
                  <a:srgbClr val="00823D"/>
                </a:solidFill>
                <a:latin typeface="VAG Rounded Std Light" panose="020F0502020204020204" pitchFamily="34" charset="0"/>
              </a:rPr>
              <a:t>Momento de uso</a:t>
            </a:r>
          </a:p>
        </p:txBody>
      </p:sp>
      <p:sp>
        <p:nvSpPr>
          <p:cNvPr id="12" name="Rectángulo 11">
            <a:extLst>
              <a:ext uri="{FF2B5EF4-FFF2-40B4-BE49-F238E27FC236}">
                <a16:creationId xmlns:a16="http://schemas.microsoft.com/office/drawing/2014/main" id="{34021D21-65AA-4E85-AA7B-CC4CEB3738CE}"/>
              </a:ext>
            </a:extLst>
          </p:cNvPr>
          <p:cNvSpPr/>
          <p:nvPr/>
        </p:nvSpPr>
        <p:spPr>
          <a:xfrm>
            <a:off x="1018367" y="2245068"/>
            <a:ext cx="5472223" cy="923330"/>
          </a:xfrm>
          <a:prstGeom prst="rect">
            <a:avLst/>
          </a:prstGeom>
        </p:spPr>
        <p:txBody>
          <a:bodyPr wrap="square">
            <a:spAutoFit/>
          </a:bodyPr>
          <a:lstStyle/>
          <a:p>
            <a:r>
              <a:rPr lang="es-MX" dirty="0"/>
              <a:t>La investigación del usuario, permite crear soluciones </a:t>
            </a:r>
          </a:p>
          <a:p>
            <a:r>
              <a:rPr lang="es-MX" dirty="0"/>
              <a:t>a nivel de producto y servicio, que responden a un contexto del target (usuario) de la marca.</a:t>
            </a:r>
          </a:p>
        </p:txBody>
      </p:sp>
      <p:pic>
        <p:nvPicPr>
          <p:cNvPr id="8" name="Imagen 7">
            <a:extLst>
              <a:ext uri="{FF2B5EF4-FFF2-40B4-BE49-F238E27FC236}">
                <a16:creationId xmlns:a16="http://schemas.microsoft.com/office/drawing/2014/main" id="{71914DB8-C989-4972-B8C2-6F7C74A948CF}"/>
              </a:ext>
            </a:extLst>
          </p:cNvPr>
          <p:cNvPicPr>
            <a:picLocks noChangeAspect="1"/>
          </p:cNvPicPr>
          <p:nvPr/>
        </p:nvPicPr>
        <p:blipFill>
          <a:blip r:embed="rId5"/>
          <a:stretch>
            <a:fillRect/>
          </a:stretch>
        </p:blipFill>
        <p:spPr>
          <a:xfrm>
            <a:off x="6913518" y="1472033"/>
            <a:ext cx="4721314" cy="2660123"/>
          </a:xfrm>
          <a:prstGeom prst="rect">
            <a:avLst/>
          </a:prstGeom>
          <a:ln>
            <a:noFill/>
          </a:ln>
        </p:spPr>
        <p:style>
          <a:lnRef idx="2">
            <a:schemeClr val="dk1"/>
          </a:lnRef>
          <a:fillRef idx="1">
            <a:schemeClr val="lt1"/>
          </a:fillRef>
          <a:effectRef idx="0">
            <a:schemeClr val="dk1"/>
          </a:effectRef>
          <a:fontRef idx="minor">
            <a:schemeClr val="dk1"/>
          </a:fontRef>
        </p:style>
      </p:pic>
      <p:pic>
        <p:nvPicPr>
          <p:cNvPr id="4" name="Imagen 3" descr="Imagen que contiene alimentos&#10;&#10;Descripción generada automáticamente">
            <a:extLst>
              <a:ext uri="{FF2B5EF4-FFF2-40B4-BE49-F238E27FC236}">
                <a16:creationId xmlns:a16="http://schemas.microsoft.com/office/drawing/2014/main" id="{5D9BCE0E-D1CB-4021-AB36-87F95F3F2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1624" y="2691318"/>
            <a:ext cx="3867774" cy="3323868"/>
          </a:xfrm>
          <a:prstGeom prst="rect">
            <a:avLst/>
          </a:prstGeom>
        </p:spPr>
      </p:pic>
    </p:spTree>
    <p:extLst>
      <p:ext uri="{BB962C8B-B14F-4D97-AF65-F5344CB8AC3E}">
        <p14:creationId xmlns:p14="http://schemas.microsoft.com/office/powerpoint/2010/main" val="2685122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interior, edificio, tabla, piso&#10;&#10;Descripción generada automáticamente">
            <a:extLst>
              <a:ext uri="{FF2B5EF4-FFF2-40B4-BE49-F238E27FC236}">
                <a16:creationId xmlns:a16="http://schemas.microsoft.com/office/drawing/2014/main" id="{93312E65-969E-4B6B-A9C3-69C77F8C9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28" y="1006352"/>
            <a:ext cx="5456381" cy="3086266"/>
          </a:xfrm>
          <a:prstGeom prst="rect">
            <a:avLst/>
          </a:prstGeom>
        </p:spPr>
      </p:pic>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095998" y="744053"/>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000" b="1" dirty="0">
                <a:solidFill>
                  <a:srgbClr val="00823D"/>
                </a:solidFill>
                <a:latin typeface="VAG Rounded Std Light" panose="020F0502020204020204" pitchFamily="34" charset="0"/>
              </a:rPr>
              <a:t>Momento de uso</a:t>
            </a:r>
          </a:p>
        </p:txBody>
      </p:sp>
      <p:sp>
        <p:nvSpPr>
          <p:cNvPr id="12" name="Rectángulo 11">
            <a:extLst>
              <a:ext uri="{FF2B5EF4-FFF2-40B4-BE49-F238E27FC236}">
                <a16:creationId xmlns:a16="http://schemas.microsoft.com/office/drawing/2014/main" id="{34021D21-65AA-4E85-AA7B-CC4CEB3738CE}"/>
              </a:ext>
            </a:extLst>
          </p:cNvPr>
          <p:cNvSpPr/>
          <p:nvPr/>
        </p:nvSpPr>
        <p:spPr>
          <a:xfrm>
            <a:off x="6095998" y="2226319"/>
            <a:ext cx="5472223" cy="646331"/>
          </a:xfrm>
          <a:prstGeom prst="rect">
            <a:avLst/>
          </a:prstGeom>
        </p:spPr>
        <p:txBody>
          <a:bodyPr wrap="square">
            <a:spAutoFit/>
          </a:bodyPr>
          <a:lstStyle/>
          <a:p>
            <a:r>
              <a:rPr lang="es-MX" dirty="0"/>
              <a:t>Se reconocen </a:t>
            </a:r>
            <a:r>
              <a:rPr lang="es-MX" b="1" u="sng" dirty="0" err="1"/>
              <a:t>insights</a:t>
            </a:r>
            <a:r>
              <a:rPr lang="es-MX" dirty="0"/>
              <a:t> que llevan a crear soluciones </a:t>
            </a:r>
          </a:p>
          <a:p>
            <a:r>
              <a:rPr lang="es-MX" dirty="0"/>
              <a:t>a problemas, estas pueden ser: productos o servicios</a:t>
            </a:r>
          </a:p>
        </p:txBody>
      </p:sp>
      <p:pic>
        <p:nvPicPr>
          <p:cNvPr id="10" name="Imagen 9" descr="Mano sosteniendo un celular en la calle&#10;&#10;Descripción generada automáticamente">
            <a:extLst>
              <a:ext uri="{FF2B5EF4-FFF2-40B4-BE49-F238E27FC236}">
                <a16:creationId xmlns:a16="http://schemas.microsoft.com/office/drawing/2014/main" id="{A38C3AAC-94C9-4077-8A37-4CC5DE49648D}"/>
              </a:ext>
            </a:extLst>
          </p:cNvPr>
          <p:cNvPicPr>
            <a:picLocks noChangeAspect="1"/>
          </p:cNvPicPr>
          <p:nvPr/>
        </p:nvPicPr>
        <p:blipFill rotWithShape="1">
          <a:blip r:embed="rId5">
            <a:extLst>
              <a:ext uri="{28A0092B-C50C-407E-A947-70E740481C1C}">
                <a14:useLocalDpi xmlns:a14="http://schemas.microsoft.com/office/drawing/2010/main" val="0"/>
              </a:ext>
            </a:extLst>
          </a:blip>
          <a:srcRect l="25615" r="11396"/>
          <a:stretch/>
        </p:blipFill>
        <p:spPr>
          <a:xfrm>
            <a:off x="2264734" y="2549485"/>
            <a:ext cx="3040913" cy="3003427"/>
          </a:xfrm>
          <a:prstGeom prst="rect">
            <a:avLst/>
          </a:prstGeom>
        </p:spPr>
      </p:pic>
      <p:pic>
        <p:nvPicPr>
          <p:cNvPr id="1026" name="Picture 2" descr="La cara oscura de Rappi, la startup colombiana más exitosa de ...">
            <a:extLst>
              <a:ext uri="{FF2B5EF4-FFF2-40B4-BE49-F238E27FC236}">
                <a16:creationId xmlns:a16="http://schemas.microsoft.com/office/drawing/2014/main" id="{F2C99B17-44D2-42E1-85AD-D5A2CEA413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1966" y="349586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Tree>
    <p:extLst>
      <p:ext uri="{BB962C8B-B14F-4D97-AF65-F5344CB8AC3E}">
        <p14:creationId xmlns:p14="http://schemas.microsoft.com/office/powerpoint/2010/main" val="412833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103586" y="1927979"/>
            <a:ext cx="3894083" cy="217819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Tendencias</a:t>
            </a:r>
            <a:r>
              <a:rPr lang="es-CO" sz="2800" b="1" dirty="0">
                <a:solidFill>
                  <a:srgbClr val="00823D"/>
                </a:solidFill>
                <a:latin typeface="VAG Rounded Std Light" panose="020F0502020204020204" pitchFamily="34" charset="0"/>
              </a:rPr>
              <a:t> </a:t>
            </a:r>
          </a:p>
          <a:p>
            <a:pPr algn="r">
              <a:lnSpc>
                <a:spcPct val="100000"/>
              </a:lnSpc>
            </a:pPr>
            <a:r>
              <a:rPr lang="es-CO" sz="8200" b="1" dirty="0">
                <a:solidFill>
                  <a:srgbClr val="00823D"/>
                </a:solidFill>
                <a:latin typeface="VAG Rounded Std Light" panose="020F0502020204020204" pitchFamily="34" charset="0"/>
              </a:rPr>
              <a:t>en UX*</a:t>
            </a:r>
          </a:p>
        </p:txBody>
      </p:sp>
      <p:sp>
        <p:nvSpPr>
          <p:cNvPr id="12" name="Rectángulo 11">
            <a:extLst>
              <a:ext uri="{FF2B5EF4-FFF2-40B4-BE49-F238E27FC236}">
                <a16:creationId xmlns:a16="http://schemas.microsoft.com/office/drawing/2014/main" id="{34021D21-65AA-4E85-AA7B-CC4CEB3738CE}"/>
              </a:ext>
            </a:extLst>
          </p:cNvPr>
          <p:cNvSpPr/>
          <p:nvPr/>
        </p:nvSpPr>
        <p:spPr>
          <a:xfrm>
            <a:off x="5372987" y="1927980"/>
            <a:ext cx="5472223" cy="2031325"/>
          </a:xfrm>
          <a:prstGeom prst="rect">
            <a:avLst/>
          </a:prstGeom>
        </p:spPr>
        <p:txBody>
          <a:bodyPr wrap="square">
            <a:spAutoFit/>
          </a:bodyPr>
          <a:lstStyle/>
          <a:p>
            <a:pPr marL="285750" indent="-285750">
              <a:buFont typeface="Arial" panose="020B0604020202020204" pitchFamily="34" charset="0"/>
              <a:buChar char="•"/>
            </a:pPr>
            <a:r>
              <a:rPr lang="es-MX" dirty="0"/>
              <a:t>Herramientas colaborativas</a:t>
            </a:r>
          </a:p>
          <a:p>
            <a:pPr marL="285750" indent="-285750">
              <a:buFont typeface="Arial" panose="020B0604020202020204" pitchFamily="34" charset="0"/>
              <a:buChar char="•"/>
            </a:pPr>
            <a:r>
              <a:rPr lang="es-MX" dirty="0"/>
              <a:t>Crecimiento y sus caras</a:t>
            </a:r>
          </a:p>
          <a:p>
            <a:pPr marL="285750" indent="-285750">
              <a:buFont typeface="Arial" panose="020B0604020202020204" pitchFamily="34" charset="0"/>
              <a:buChar char="•"/>
            </a:pPr>
            <a:r>
              <a:rPr lang="es-MX" dirty="0"/>
              <a:t>Nueva relación con el dinero (dinero digital)</a:t>
            </a:r>
          </a:p>
          <a:p>
            <a:pPr marL="285750" indent="-285750">
              <a:buFont typeface="Arial" panose="020B0604020202020204" pitchFamily="34" charset="0"/>
              <a:buChar char="•"/>
            </a:pPr>
            <a:r>
              <a:rPr lang="es-MX" dirty="0"/>
              <a:t>Códigos de barras andantes</a:t>
            </a:r>
          </a:p>
          <a:p>
            <a:pPr marL="285750" indent="-285750">
              <a:buFont typeface="Arial" panose="020B0604020202020204" pitchFamily="34" charset="0"/>
              <a:buChar char="•"/>
            </a:pPr>
            <a:r>
              <a:rPr lang="es-MX" dirty="0"/>
              <a:t>Personas líquidas</a:t>
            </a:r>
          </a:p>
          <a:p>
            <a:pPr marL="285750" indent="-285750">
              <a:buFont typeface="Arial" panose="020B0604020202020204" pitchFamily="34" charset="0"/>
              <a:buChar char="•"/>
            </a:pPr>
            <a:r>
              <a:rPr lang="es-MX" dirty="0"/>
              <a:t>Diseño centrado en la vida</a:t>
            </a:r>
          </a:p>
          <a:p>
            <a:pPr marL="285750" indent="-285750">
              <a:buFont typeface="Arial" panose="020B0604020202020204" pitchFamily="34" charset="0"/>
              <a:buChar char="•"/>
            </a:pPr>
            <a:r>
              <a:rPr lang="es-MX" dirty="0"/>
              <a:t>Eco-</a:t>
            </a:r>
            <a:r>
              <a:rPr lang="es-MX" dirty="0" err="1"/>
              <a:t>friendly</a:t>
            </a:r>
            <a:endParaRPr lang="es-MX" dirty="0"/>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41AA55AD-E651-450F-B5F1-4A7EB5AE378C}"/>
              </a:ext>
            </a:extLst>
          </p:cNvPr>
          <p:cNvSpPr/>
          <p:nvPr/>
        </p:nvSpPr>
        <p:spPr>
          <a:xfrm>
            <a:off x="2926072" y="5245135"/>
            <a:ext cx="5472223" cy="276999"/>
          </a:xfrm>
          <a:prstGeom prst="rect">
            <a:avLst/>
          </a:prstGeom>
        </p:spPr>
        <p:txBody>
          <a:bodyPr wrap="square">
            <a:spAutoFit/>
          </a:bodyPr>
          <a:lstStyle/>
          <a:p>
            <a:r>
              <a:rPr lang="es-MX" sz="1200" i="1" dirty="0"/>
              <a:t>* Accenture – Tendencias digitales 2020</a:t>
            </a:r>
          </a:p>
        </p:txBody>
      </p:sp>
    </p:spTree>
    <p:extLst>
      <p:ext uri="{BB962C8B-B14F-4D97-AF65-F5344CB8AC3E}">
        <p14:creationId xmlns:p14="http://schemas.microsoft.com/office/powerpoint/2010/main" val="1058051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815731" y="748954"/>
            <a:ext cx="3894083" cy="217819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Tendencias</a:t>
            </a:r>
            <a:r>
              <a:rPr lang="es-CO" sz="2800" b="1" dirty="0">
                <a:solidFill>
                  <a:srgbClr val="00823D"/>
                </a:solidFill>
                <a:latin typeface="VAG Rounded Std Light" panose="020F0502020204020204" pitchFamily="34" charset="0"/>
              </a:rPr>
              <a:t> </a:t>
            </a:r>
          </a:p>
          <a:p>
            <a:pPr algn="r">
              <a:lnSpc>
                <a:spcPct val="100000"/>
              </a:lnSpc>
            </a:pPr>
            <a:r>
              <a:rPr lang="es-CO" sz="8200" b="1" dirty="0">
                <a:solidFill>
                  <a:srgbClr val="00823D"/>
                </a:solidFill>
                <a:latin typeface="VAG Rounded Std Light" panose="020F0502020204020204" pitchFamily="34" charset="0"/>
              </a:rPr>
              <a:t>2021</a:t>
            </a:r>
          </a:p>
        </p:txBody>
      </p:sp>
      <p:sp>
        <p:nvSpPr>
          <p:cNvPr id="12" name="Rectángulo 11">
            <a:extLst>
              <a:ext uri="{FF2B5EF4-FFF2-40B4-BE49-F238E27FC236}">
                <a16:creationId xmlns:a16="http://schemas.microsoft.com/office/drawing/2014/main" id="{34021D21-65AA-4E85-AA7B-CC4CEB3738CE}"/>
              </a:ext>
            </a:extLst>
          </p:cNvPr>
          <p:cNvSpPr/>
          <p:nvPr/>
        </p:nvSpPr>
        <p:spPr>
          <a:xfrm>
            <a:off x="843517" y="828542"/>
            <a:ext cx="4897231" cy="3139321"/>
          </a:xfrm>
          <a:prstGeom prst="rect">
            <a:avLst/>
          </a:prstGeom>
        </p:spPr>
        <p:txBody>
          <a:bodyPr wrap="square">
            <a:spAutoFit/>
          </a:bodyPr>
          <a:lstStyle/>
          <a:p>
            <a:r>
              <a:rPr lang="es-ES" dirty="0"/>
              <a:t>El pasado año, el mundo en su conjunto experimentó un desplazamiento. </a:t>
            </a:r>
          </a:p>
          <a:p>
            <a:endParaRPr lang="es-ES" dirty="0"/>
          </a:p>
          <a:p>
            <a:r>
              <a:rPr lang="es-ES" dirty="0"/>
              <a:t>Se produjo un cambió en la forma (y el lugar) en que hacemos muchas cosas, lo que nos obligó a abandonar nuestra zona de confort. Mientras continúa la lucha por eliminar la COVID-19, las organizaciones tienen que encontrar nuevas formas de comunicarse con las personas y ofrecerles sus experiencias de marca a distancia, en un nuevo contexto espacial y social.</a:t>
            </a:r>
            <a:endParaRPr lang="es-MX" dirty="0"/>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41AA55AD-E651-450F-B5F1-4A7EB5AE378C}"/>
              </a:ext>
            </a:extLst>
          </p:cNvPr>
          <p:cNvSpPr/>
          <p:nvPr/>
        </p:nvSpPr>
        <p:spPr>
          <a:xfrm>
            <a:off x="2926072" y="5245135"/>
            <a:ext cx="5472223" cy="276999"/>
          </a:xfrm>
          <a:prstGeom prst="rect">
            <a:avLst/>
          </a:prstGeom>
        </p:spPr>
        <p:txBody>
          <a:bodyPr wrap="square">
            <a:spAutoFit/>
          </a:bodyPr>
          <a:lstStyle/>
          <a:p>
            <a:r>
              <a:rPr lang="es-MX" sz="1200" i="1" dirty="0"/>
              <a:t>* Accenture – Tendencias digitales 2021</a:t>
            </a:r>
          </a:p>
        </p:txBody>
      </p:sp>
      <p:pic>
        <p:nvPicPr>
          <p:cNvPr id="4" name="Imagen 3" descr="Un par de personas sentadas en una sala&#10;&#10;Descripción generada automáticamente con confianza media">
            <a:extLst>
              <a:ext uri="{FF2B5EF4-FFF2-40B4-BE49-F238E27FC236}">
                <a16:creationId xmlns:a16="http://schemas.microsoft.com/office/drawing/2014/main" id="{23466064-98D2-4BAF-83A6-03A75A46C8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5299" y="2787369"/>
            <a:ext cx="4554515" cy="2560342"/>
          </a:xfrm>
          <a:prstGeom prst="rect">
            <a:avLst/>
          </a:prstGeom>
        </p:spPr>
      </p:pic>
    </p:spTree>
    <p:extLst>
      <p:ext uri="{BB962C8B-B14F-4D97-AF65-F5344CB8AC3E}">
        <p14:creationId xmlns:p14="http://schemas.microsoft.com/office/powerpoint/2010/main" val="3421650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371862" y="505214"/>
            <a:ext cx="3894083" cy="217819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Tendencias</a:t>
            </a:r>
            <a:r>
              <a:rPr lang="es-CO" sz="2800" b="1" dirty="0">
                <a:solidFill>
                  <a:srgbClr val="00823D"/>
                </a:solidFill>
                <a:latin typeface="VAG Rounded Std Light" panose="020F0502020204020204" pitchFamily="34" charset="0"/>
              </a:rPr>
              <a:t> </a:t>
            </a:r>
          </a:p>
          <a:p>
            <a:pPr algn="r">
              <a:lnSpc>
                <a:spcPct val="100000"/>
              </a:lnSpc>
            </a:pPr>
            <a:r>
              <a:rPr lang="es-CO" sz="8200" b="1" dirty="0">
                <a:solidFill>
                  <a:srgbClr val="00823D"/>
                </a:solidFill>
                <a:latin typeface="VAG Rounded Std Light" panose="020F0502020204020204" pitchFamily="34" charset="0"/>
              </a:rPr>
              <a:t>2021</a:t>
            </a:r>
          </a:p>
        </p:txBody>
      </p:sp>
      <p:sp>
        <p:nvSpPr>
          <p:cNvPr id="12" name="Rectángulo 11">
            <a:extLst>
              <a:ext uri="{FF2B5EF4-FFF2-40B4-BE49-F238E27FC236}">
                <a16:creationId xmlns:a16="http://schemas.microsoft.com/office/drawing/2014/main" id="{34021D21-65AA-4E85-AA7B-CC4CEB3738CE}"/>
              </a:ext>
            </a:extLst>
          </p:cNvPr>
          <p:cNvSpPr/>
          <p:nvPr/>
        </p:nvSpPr>
        <p:spPr>
          <a:xfrm>
            <a:off x="5702594" y="662318"/>
            <a:ext cx="4897231" cy="2585323"/>
          </a:xfrm>
          <a:prstGeom prst="rect">
            <a:avLst/>
          </a:prstGeom>
        </p:spPr>
        <p:txBody>
          <a:bodyPr wrap="square">
            <a:spAutoFit/>
          </a:bodyPr>
          <a:lstStyle/>
          <a:p>
            <a:r>
              <a:rPr lang="es-ES" dirty="0"/>
              <a:t>En la industria del diseño, por ejemplo, llevamos mucho tiempo defendiendo las ventajas de la creación conjunta para obtener los mejores productos y servicios posibles. </a:t>
            </a:r>
          </a:p>
          <a:p>
            <a:endParaRPr lang="es-ES" dirty="0"/>
          </a:p>
          <a:p>
            <a:r>
              <a:rPr lang="es-ES" dirty="0"/>
              <a:t>Ahora las organizaciones tienen que empezar a ver la creación conjunta como un resultado, diseñando herramientas y plataformas para que las personas puedan crear por sí mismas.</a:t>
            </a:r>
            <a:endParaRPr lang="es-MX" dirty="0"/>
          </a:p>
        </p:txBody>
      </p:sp>
      <p:sp>
        <p:nvSpPr>
          <p:cNvPr id="2" name="Rectángulo 1">
            <a:extLst>
              <a:ext uri="{FF2B5EF4-FFF2-40B4-BE49-F238E27FC236}">
                <a16:creationId xmlns:a16="http://schemas.microsoft.com/office/drawing/2014/main" id="{41AA55AD-E651-450F-B5F1-4A7EB5AE378C}"/>
              </a:ext>
            </a:extLst>
          </p:cNvPr>
          <p:cNvSpPr/>
          <p:nvPr/>
        </p:nvSpPr>
        <p:spPr>
          <a:xfrm>
            <a:off x="438055" y="5414412"/>
            <a:ext cx="4735662" cy="276999"/>
          </a:xfrm>
          <a:prstGeom prst="rect">
            <a:avLst/>
          </a:prstGeom>
        </p:spPr>
        <p:txBody>
          <a:bodyPr wrap="square">
            <a:spAutoFit/>
          </a:bodyPr>
          <a:lstStyle/>
          <a:p>
            <a:pPr algn="r"/>
            <a:r>
              <a:rPr lang="es-MX" sz="1200" i="1" dirty="0"/>
              <a:t>* Accenture – Tendencias digitales 2021</a:t>
            </a:r>
          </a:p>
        </p:txBody>
      </p:sp>
      <p:sp>
        <p:nvSpPr>
          <p:cNvPr id="10" name="CuadroTexto 9">
            <a:extLst>
              <a:ext uri="{FF2B5EF4-FFF2-40B4-BE49-F238E27FC236}">
                <a16:creationId xmlns:a16="http://schemas.microsoft.com/office/drawing/2014/main" id="{F38DAF44-B1FD-4197-85CE-C92E171FB0C7}"/>
              </a:ext>
            </a:extLst>
          </p:cNvPr>
          <p:cNvSpPr txBox="1"/>
          <p:nvPr/>
        </p:nvSpPr>
        <p:spPr>
          <a:xfrm>
            <a:off x="5702594" y="3938611"/>
            <a:ext cx="5440327" cy="461665"/>
          </a:xfrm>
          <a:prstGeom prst="rect">
            <a:avLst/>
          </a:prstGeom>
          <a:noFill/>
        </p:spPr>
        <p:txBody>
          <a:bodyPr wrap="square">
            <a:spAutoFit/>
          </a:bodyPr>
          <a:lstStyle/>
          <a:p>
            <a:r>
              <a:rPr lang="es-ES" sz="2400" dirty="0">
                <a:solidFill>
                  <a:srgbClr val="F64100"/>
                </a:solidFill>
              </a:rPr>
              <a:t>¿Qué más podría hacer la gente con esto? </a:t>
            </a:r>
            <a:endParaRPr lang="es-CO" sz="2400" dirty="0">
              <a:solidFill>
                <a:srgbClr val="F64100"/>
              </a:solidFill>
            </a:endParaRPr>
          </a:p>
        </p:txBody>
      </p:sp>
      <p:pic>
        <p:nvPicPr>
          <p:cNvPr id="8" name="Imagen 7" descr="Personas sentadas en una mesa&#10;&#10;Descripción generada automáticamente con confianza media">
            <a:extLst>
              <a:ext uri="{FF2B5EF4-FFF2-40B4-BE49-F238E27FC236}">
                <a16:creationId xmlns:a16="http://schemas.microsoft.com/office/drawing/2014/main" id="{0BF19FB2-B956-4A88-BF10-55F77C8D090C}"/>
              </a:ext>
            </a:extLst>
          </p:cNvPr>
          <p:cNvPicPr>
            <a:picLocks noChangeAspect="1"/>
          </p:cNvPicPr>
          <p:nvPr/>
        </p:nvPicPr>
        <p:blipFill rotWithShape="1">
          <a:blip r:embed="rId5">
            <a:extLst>
              <a:ext uri="{28A0092B-C50C-407E-A947-70E740481C1C}">
                <a14:useLocalDpi xmlns:a14="http://schemas.microsoft.com/office/drawing/2010/main" val="0"/>
              </a:ext>
            </a:extLst>
          </a:blip>
          <a:srcRect l="11105" t="29612" b="7131"/>
          <a:stretch/>
        </p:blipFill>
        <p:spPr>
          <a:xfrm>
            <a:off x="1592175" y="3240018"/>
            <a:ext cx="3594828" cy="2035096"/>
          </a:xfrm>
          <a:prstGeom prst="rect">
            <a:avLst/>
          </a:prstGeom>
        </p:spPr>
      </p:pic>
    </p:spTree>
    <p:extLst>
      <p:ext uri="{BB962C8B-B14F-4D97-AF65-F5344CB8AC3E}">
        <p14:creationId xmlns:p14="http://schemas.microsoft.com/office/powerpoint/2010/main" val="3912995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7134708" y="2825499"/>
            <a:ext cx="3894083" cy="217819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Tendencias</a:t>
            </a:r>
            <a:r>
              <a:rPr lang="es-CO" sz="2800" b="1" dirty="0">
                <a:solidFill>
                  <a:srgbClr val="00823D"/>
                </a:solidFill>
                <a:latin typeface="VAG Rounded Std Light" panose="020F0502020204020204" pitchFamily="34" charset="0"/>
              </a:rPr>
              <a:t> </a:t>
            </a:r>
          </a:p>
          <a:p>
            <a:pPr algn="r">
              <a:lnSpc>
                <a:spcPct val="100000"/>
              </a:lnSpc>
            </a:pPr>
            <a:r>
              <a:rPr lang="es-CO" sz="8200" b="1" dirty="0">
                <a:solidFill>
                  <a:srgbClr val="00823D"/>
                </a:solidFill>
                <a:latin typeface="VAG Rounded Std Light" panose="020F0502020204020204" pitchFamily="34" charset="0"/>
              </a:rPr>
              <a:t>2021</a:t>
            </a:r>
          </a:p>
        </p:txBody>
      </p:sp>
      <p:sp>
        <p:nvSpPr>
          <p:cNvPr id="12" name="Rectángulo 11">
            <a:extLst>
              <a:ext uri="{FF2B5EF4-FFF2-40B4-BE49-F238E27FC236}">
                <a16:creationId xmlns:a16="http://schemas.microsoft.com/office/drawing/2014/main" id="{34021D21-65AA-4E85-AA7B-CC4CEB3738CE}"/>
              </a:ext>
            </a:extLst>
          </p:cNvPr>
          <p:cNvSpPr/>
          <p:nvPr/>
        </p:nvSpPr>
        <p:spPr>
          <a:xfrm>
            <a:off x="848604" y="561319"/>
            <a:ext cx="5371443" cy="1754326"/>
          </a:xfrm>
          <a:prstGeom prst="rect">
            <a:avLst/>
          </a:prstGeom>
        </p:spPr>
        <p:txBody>
          <a:bodyPr wrap="square">
            <a:spAutoFit/>
          </a:bodyPr>
          <a:lstStyle/>
          <a:p>
            <a:r>
              <a:rPr lang="es-ES" dirty="0"/>
              <a:t>…replantearse la relación con los empleados y sus experiencias. </a:t>
            </a:r>
          </a:p>
          <a:p>
            <a:endParaRPr lang="es-ES" dirty="0"/>
          </a:p>
          <a:p>
            <a:r>
              <a:rPr lang="es-ES" dirty="0"/>
              <a:t>Abundan las oportunidades de innovación en áreas como cultura y talento, en un momento en que entramos en una era que definirá el futuro del trabajo.</a:t>
            </a:r>
            <a:endParaRPr lang="es-MX" dirty="0"/>
          </a:p>
        </p:txBody>
      </p:sp>
      <p:sp>
        <p:nvSpPr>
          <p:cNvPr id="2" name="Rectángulo 1">
            <a:extLst>
              <a:ext uri="{FF2B5EF4-FFF2-40B4-BE49-F238E27FC236}">
                <a16:creationId xmlns:a16="http://schemas.microsoft.com/office/drawing/2014/main" id="{41AA55AD-E651-450F-B5F1-4A7EB5AE378C}"/>
              </a:ext>
            </a:extLst>
          </p:cNvPr>
          <p:cNvSpPr/>
          <p:nvPr/>
        </p:nvSpPr>
        <p:spPr>
          <a:xfrm>
            <a:off x="1422763" y="5139806"/>
            <a:ext cx="3874732" cy="276999"/>
          </a:xfrm>
          <a:prstGeom prst="rect">
            <a:avLst/>
          </a:prstGeom>
        </p:spPr>
        <p:txBody>
          <a:bodyPr wrap="square">
            <a:spAutoFit/>
          </a:bodyPr>
          <a:lstStyle/>
          <a:p>
            <a:pPr algn="r"/>
            <a:r>
              <a:rPr lang="es-MX" sz="1200" i="1" dirty="0"/>
              <a:t>* Accenture – Tendencias digitales 2021</a:t>
            </a:r>
          </a:p>
        </p:txBody>
      </p:sp>
      <p:pic>
        <p:nvPicPr>
          <p:cNvPr id="4" name="Imagen 3" descr="Una persona sentada en un escritorio&#10;&#10;Descripción generada automáticamente con confianza media">
            <a:extLst>
              <a:ext uri="{FF2B5EF4-FFF2-40B4-BE49-F238E27FC236}">
                <a16:creationId xmlns:a16="http://schemas.microsoft.com/office/drawing/2014/main" id="{92D6528A-13EF-4C9B-9DF7-45AFB82DBC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2763" y="2825500"/>
            <a:ext cx="3874732" cy="2178199"/>
          </a:xfrm>
          <a:prstGeom prst="rect">
            <a:avLst/>
          </a:prstGeom>
        </p:spPr>
      </p:pic>
    </p:spTree>
    <p:extLst>
      <p:ext uri="{BB962C8B-B14F-4D97-AF65-F5344CB8AC3E}">
        <p14:creationId xmlns:p14="http://schemas.microsoft.com/office/powerpoint/2010/main" val="3615056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422764" y="3001375"/>
            <a:ext cx="3874732" cy="217819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Tendencias</a:t>
            </a:r>
            <a:r>
              <a:rPr lang="es-CO" sz="2800" b="1" dirty="0">
                <a:solidFill>
                  <a:srgbClr val="00823D"/>
                </a:solidFill>
                <a:latin typeface="VAG Rounded Std Light" panose="020F0502020204020204" pitchFamily="34" charset="0"/>
              </a:rPr>
              <a:t> </a:t>
            </a:r>
          </a:p>
          <a:p>
            <a:pPr algn="r">
              <a:lnSpc>
                <a:spcPct val="100000"/>
              </a:lnSpc>
            </a:pPr>
            <a:r>
              <a:rPr lang="es-CO" sz="8200" b="1" dirty="0">
                <a:solidFill>
                  <a:srgbClr val="00823D"/>
                </a:solidFill>
                <a:latin typeface="VAG Rounded Std Light" panose="020F0502020204020204" pitchFamily="34" charset="0"/>
              </a:rPr>
              <a:t>2021</a:t>
            </a:r>
          </a:p>
        </p:txBody>
      </p:sp>
      <p:sp>
        <p:nvSpPr>
          <p:cNvPr id="12" name="Rectángulo 11">
            <a:extLst>
              <a:ext uri="{FF2B5EF4-FFF2-40B4-BE49-F238E27FC236}">
                <a16:creationId xmlns:a16="http://schemas.microsoft.com/office/drawing/2014/main" id="{34021D21-65AA-4E85-AA7B-CC4CEB3738CE}"/>
              </a:ext>
            </a:extLst>
          </p:cNvPr>
          <p:cNvSpPr/>
          <p:nvPr/>
        </p:nvSpPr>
        <p:spPr>
          <a:xfrm>
            <a:off x="5845906" y="2814706"/>
            <a:ext cx="5584094" cy="2031325"/>
          </a:xfrm>
          <a:prstGeom prst="rect">
            <a:avLst/>
          </a:prstGeom>
        </p:spPr>
        <p:txBody>
          <a:bodyPr wrap="square">
            <a:spAutoFit/>
          </a:bodyPr>
          <a:lstStyle/>
          <a:p>
            <a:r>
              <a:rPr lang="es-ES" dirty="0"/>
              <a:t>Las marcas que se liberen de normas obsoletas y de las restricciones de las plantillas de diseño conseguirán diferenciarse de las demás. </a:t>
            </a:r>
          </a:p>
          <a:p>
            <a:endParaRPr lang="es-ES" dirty="0"/>
          </a:p>
          <a:p>
            <a:r>
              <a:rPr lang="es-ES" dirty="0"/>
              <a:t>Si los contenidos son adecuados y van acompañados de un diseño excelente, la experiencia de pantalla resultará tan atractiva para la audiencia como el mundo real.</a:t>
            </a:r>
            <a:endParaRPr lang="es-MX" dirty="0"/>
          </a:p>
        </p:txBody>
      </p:sp>
      <p:sp>
        <p:nvSpPr>
          <p:cNvPr id="2" name="Rectángulo 1">
            <a:extLst>
              <a:ext uri="{FF2B5EF4-FFF2-40B4-BE49-F238E27FC236}">
                <a16:creationId xmlns:a16="http://schemas.microsoft.com/office/drawing/2014/main" id="{41AA55AD-E651-450F-B5F1-4A7EB5AE378C}"/>
              </a:ext>
            </a:extLst>
          </p:cNvPr>
          <p:cNvSpPr/>
          <p:nvPr/>
        </p:nvSpPr>
        <p:spPr>
          <a:xfrm>
            <a:off x="1422764" y="5227743"/>
            <a:ext cx="3874732" cy="276999"/>
          </a:xfrm>
          <a:prstGeom prst="rect">
            <a:avLst/>
          </a:prstGeom>
        </p:spPr>
        <p:txBody>
          <a:bodyPr wrap="square">
            <a:spAutoFit/>
          </a:bodyPr>
          <a:lstStyle/>
          <a:p>
            <a:pPr algn="r"/>
            <a:r>
              <a:rPr lang="es-MX" sz="1200" i="1" dirty="0"/>
              <a:t>* Accenture – Tendencias digitales 2021</a:t>
            </a:r>
          </a:p>
        </p:txBody>
      </p:sp>
      <p:pic>
        <p:nvPicPr>
          <p:cNvPr id="5" name="Imagen 4" descr="Una persona con una bicicleta&#10;&#10;Descripción generada automáticamente">
            <a:extLst>
              <a:ext uri="{FF2B5EF4-FFF2-40B4-BE49-F238E27FC236}">
                <a16:creationId xmlns:a16="http://schemas.microsoft.com/office/drawing/2014/main" id="{2E7E6B78-9DF3-40F7-9986-402D60F09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379" y="465990"/>
            <a:ext cx="3691499" cy="2348716"/>
          </a:xfrm>
          <a:prstGeom prst="rect">
            <a:avLst/>
          </a:prstGeom>
        </p:spPr>
      </p:pic>
    </p:spTree>
    <p:extLst>
      <p:ext uri="{BB962C8B-B14F-4D97-AF65-F5344CB8AC3E}">
        <p14:creationId xmlns:p14="http://schemas.microsoft.com/office/powerpoint/2010/main" val="1406753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422763" y="2246610"/>
            <a:ext cx="3874732" cy="217819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Tendencias</a:t>
            </a:r>
            <a:r>
              <a:rPr lang="es-CO" sz="2800" b="1" dirty="0">
                <a:solidFill>
                  <a:srgbClr val="00823D"/>
                </a:solidFill>
                <a:latin typeface="VAG Rounded Std Light" panose="020F0502020204020204" pitchFamily="34" charset="0"/>
              </a:rPr>
              <a:t> </a:t>
            </a:r>
          </a:p>
          <a:p>
            <a:pPr algn="r">
              <a:lnSpc>
                <a:spcPct val="100000"/>
              </a:lnSpc>
            </a:pPr>
            <a:r>
              <a:rPr lang="es-CO" sz="8200" b="1" dirty="0">
                <a:solidFill>
                  <a:srgbClr val="00823D"/>
                </a:solidFill>
                <a:latin typeface="VAG Rounded Std Light" panose="020F0502020204020204" pitchFamily="34" charset="0"/>
              </a:rPr>
              <a:t>2021</a:t>
            </a:r>
          </a:p>
        </p:txBody>
      </p:sp>
      <p:sp>
        <p:nvSpPr>
          <p:cNvPr id="12" name="Rectángulo 11">
            <a:extLst>
              <a:ext uri="{FF2B5EF4-FFF2-40B4-BE49-F238E27FC236}">
                <a16:creationId xmlns:a16="http://schemas.microsoft.com/office/drawing/2014/main" id="{34021D21-65AA-4E85-AA7B-CC4CEB3738CE}"/>
              </a:ext>
            </a:extLst>
          </p:cNvPr>
          <p:cNvSpPr/>
          <p:nvPr/>
        </p:nvSpPr>
        <p:spPr>
          <a:xfrm>
            <a:off x="5580092" y="1323280"/>
            <a:ext cx="5584094" cy="923330"/>
          </a:xfrm>
          <a:prstGeom prst="rect">
            <a:avLst/>
          </a:prstGeom>
        </p:spPr>
        <p:txBody>
          <a:bodyPr wrap="square">
            <a:spAutoFit/>
          </a:bodyPr>
          <a:lstStyle/>
          <a:p>
            <a:r>
              <a:rPr lang="es-ES" dirty="0"/>
              <a:t>Las empresas tienen que replantearse la posición de las cadenas de suministro en su negocio y ampliar la idea de qué son sus activos y cómo usarlos.</a:t>
            </a:r>
            <a:endParaRPr lang="es-MX" dirty="0"/>
          </a:p>
        </p:txBody>
      </p:sp>
      <p:sp>
        <p:nvSpPr>
          <p:cNvPr id="2" name="Rectángulo 1">
            <a:extLst>
              <a:ext uri="{FF2B5EF4-FFF2-40B4-BE49-F238E27FC236}">
                <a16:creationId xmlns:a16="http://schemas.microsoft.com/office/drawing/2014/main" id="{41AA55AD-E651-450F-B5F1-4A7EB5AE378C}"/>
              </a:ext>
            </a:extLst>
          </p:cNvPr>
          <p:cNvSpPr/>
          <p:nvPr/>
        </p:nvSpPr>
        <p:spPr>
          <a:xfrm>
            <a:off x="6685879" y="5169337"/>
            <a:ext cx="3874732" cy="276999"/>
          </a:xfrm>
          <a:prstGeom prst="rect">
            <a:avLst/>
          </a:prstGeom>
        </p:spPr>
        <p:txBody>
          <a:bodyPr wrap="square">
            <a:spAutoFit/>
          </a:bodyPr>
          <a:lstStyle/>
          <a:p>
            <a:pPr algn="r"/>
            <a:r>
              <a:rPr lang="es-MX" sz="1200" i="1" dirty="0"/>
              <a:t>* Accenture – Tendencias digitales 2021</a:t>
            </a:r>
          </a:p>
        </p:txBody>
      </p:sp>
      <p:pic>
        <p:nvPicPr>
          <p:cNvPr id="4" name="Imagen 3" descr="Imagen que contiene edificio, tabla, llenado, azul&#10;&#10;Descripción generada automáticamente">
            <a:extLst>
              <a:ext uri="{FF2B5EF4-FFF2-40B4-BE49-F238E27FC236}">
                <a16:creationId xmlns:a16="http://schemas.microsoft.com/office/drawing/2014/main" id="{F01A770F-FDB7-46A8-A5F3-9EBEE8FC1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7152" y="2385110"/>
            <a:ext cx="4802963" cy="2700008"/>
          </a:xfrm>
          <a:prstGeom prst="rect">
            <a:avLst/>
          </a:prstGeom>
        </p:spPr>
      </p:pic>
    </p:spTree>
    <p:extLst>
      <p:ext uri="{BB962C8B-B14F-4D97-AF65-F5344CB8AC3E}">
        <p14:creationId xmlns:p14="http://schemas.microsoft.com/office/powerpoint/2010/main" val="353102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770940" y="800581"/>
            <a:ext cx="3874732" cy="217819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Tendencias</a:t>
            </a:r>
            <a:r>
              <a:rPr lang="es-CO" sz="2800" b="1" dirty="0">
                <a:solidFill>
                  <a:srgbClr val="00823D"/>
                </a:solidFill>
                <a:latin typeface="VAG Rounded Std Light" panose="020F0502020204020204" pitchFamily="34" charset="0"/>
              </a:rPr>
              <a:t> </a:t>
            </a:r>
          </a:p>
          <a:p>
            <a:pPr algn="r">
              <a:lnSpc>
                <a:spcPct val="100000"/>
              </a:lnSpc>
            </a:pPr>
            <a:r>
              <a:rPr lang="es-CO" sz="8200" b="1" dirty="0">
                <a:solidFill>
                  <a:srgbClr val="00823D"/>
                </a:solidFill>
                <a:latin typeface="VAG Rounded Std Light" panose="020F0502020204020204" pitchFamily="34" charset="0"/>
              </a:rPr>
              <a:t>2021</a:t>
            </a:r>
          </a:p>
        </p:txBody>
      </p:sp>
      <p:sp>
        <p:nvSpPr>
          <p:cNvPr id="12" name="Rectángulo 11">
            <a:extLst>
              <a:ext uri="{FF2B5EF4-FFF2-40B4-BE49-F238E27FC236}">
                <a16:creationId xmlns:a16="http://schemas.microsoft.com/office/drawing/2014/main" id="{34021D21-65AA-4E85-AA7B-CC4CEB3738CE}"/>
              </a:ext>
            </a:extLst>
          </p:cNvPr>
          <p:cNvSpPr/>
          <p:nvPr/>
        </p:nvSpPr>
        <p:spPr>
          <a:xfrm>
            <a:off x="933664" y="3692009"/>
            <a:ext cx="4744122" cy="1477328"/>
          </a:xfrm>
          <a:prstGeom prst="rect">
            <a:avLst/>
          </a:prstGeom>
        </p:spPr>
        <p:txBody>
          <a:bodyPr wrap="square">
            <a:spAutoFit/>
          </a:bodyPr>
          <a:lstStyle/>
          <a:p>
            <a:r>
              <a:rPr lang="es-ES" dirty="0"/>
              <a:t>La empatía es fundamental para un buen diseño. </a:t>
            </a:r>
          </a:p>
          <a:p>
            <a:endParaRPr lang="es-ES" dirty="0"/>
          </a:p>
          <a:p>
            <a:r>
              <a:rPr lang="es-ES" dirty="0"/>
              <a:t>Implica un profundo conocimiento de la persona destinataria del diseño y define la forma de diseñar una interacción o interfaz. </a:t>
            </a:r>
            <a:endParaRPr lang="es-MX" dirty="0"/>
          </a:p>
        </p:txBody>
      </p:sp>
      <p:sp>
        <p:nvSpPr>
          <p:cNvPr id="2" name="Rectángulo 1">
            <a:extLst>
              <a:ext uri="{FF2B5EF4-FFF2-40B4-BE49-F238E27FC236}">
                <a16:creationId xmlns:a16="http://schemas.microsoft.com/office/drawing/2014/main" id="{41AA55AD-E651-450F-B5F1-4A7EB5AE378C}"/>
              </a:ext>
            </a:extLst>
          </p:cNvPr>
          <p:cNvSpPr/>
          <p:nvPr/>
        </p:nvSpPr>
        <p:spPr>
          <a:xfrm>
            <a:off x="6770940" y="5169337"/>
            <a:ext cx="3874732" cy="276999"/>
          </a:xfrm>
          <a:prstGeom prst="rect">
            <a:avLst/>
          </a:prstGeom>
        </p:spPr>
        <p:txBody>
          <a:bodyPr wrap="square">
            <a:spAutoFit/>
          </a:bodyPr>
          <a:lstStyle/>
          <a:p>
            <a:pPr algn="r"/>
            <a:r>
              <a:rPr lang="es-MX" sz="1200" i="1" dirty="0"/>
              <a:t>* Accenture – Tendencias digitales 2021</a:t>
            </a:r>
          </a:p>
        </p:txBody>
      </p:sp>
      <p:pic>
        <p:nvPicPr>
          <p:cNvPr id="5" name="Imagen 4" descr="Un caballo en la calle&#10;&#10;Descripción generada automáticamente con confianza media">
            <a:extLst>
              <a:ext uri="{FF2B5EF4-FFF2-40B4-BE49-F238E27FC236}">
                <a16:creationId xmlns:a16="http://schemas.microsoft.com/office/drawing/2014/main" id="{60473DF0-AEFB-433B-92C8-DE2DA6C03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802" y="800581"/>
            <a:ext cx="4514850" cy="2657475"/>
          </a:xfrm>
          <a:prstGeom prst="rect">
            <a:avLst/>
          </a:prstGeom>
        </p:spPr>
      </p:pic>
    </p:spTree>
    <p:extLst>
      <p:ext uri="{BB962C8B-B14F-4D97-AF65-F5344CB8AC3E}">
        <p14:creationId xmlns:p14="http://schemas.microsoft.com/office/powerpoint/2010/main" val="82944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ersonas sentadas en una mesa&#10;&#10;Descripción generada automáticamente con confianza baja">
            <a:extLst>
              <a:ext uri="{FF2B5EF4-FFF2-40B4-BE49-F238E27FC236}">
                <a16:creationId xmlns:a16="http://schemas.microsoft.com/office/drawing/2014/main" id="{1518486B-1C48-489E-8BDF-F045421C03CE}"/>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r="726" b="15813"/>
          <a:stretch/>
        </p:blipFill>
        <p:spPr>
          <a:xfrm>
            <a:off x="-1" y="0"/>
            <a:ext cx="12191999" cy="6896103"/>
          </a:xfrm>
          <a:prstGeom prst="rect">
            <a:avLst/>
          </a:prstGeom>
        </p:spPr>
      </p:pic>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770940" y="1250801"/>
            <a:ext cx="3874732" cy="217819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Tendencias</a:t>
            </a:r>
            <a:r>
              <a:rPr lang="es-CO" sz="2800" b="1" dirty="0">
                <a:solidFill>
                  <a:srgbClr val="00823D"/>
                </a:solidFill>
                <a:latin typeface="VAG Rounded Std Light" panose="020F0502020204020204" pitchFamily="34" charset="0"/>
              </a:rPr>
              <a:t> </a:t>
            </a:r>
          </a:p>
          <a:p>
            <a:pPr algn="r">
              <a:lnSpc>
                <a:spcPct val="100000"/>
              </a:lnSpc>
            </a:pPr>
            <a:r>
              <a:rPr lang="es-CO" sz="8200" b="1" dirty="0">
                <a:solidFill>
                  <a:srgbClr val="00823D"/>
                </a:solidFill>
                <a:latin typeface="VAG Rounded Std Light" panose="020F0502020204020204" pitchFamily="34" charset="0"/>
              </a:rPr>
              <a:t>2021</a:t>
            </a:r>
          </a:p>
        </p:txBody>
      </p:sp>
      <p:sp>
        <p:nvSpPr>
          <p:cNvPr id="12" name="Rectángulo 11">
            <a:extLst>
              <a:ext uri="{FF2B5EF4-FFF2-40B4-BE49-F238E27FC236}">
                <a16:creationId xmlns:a16="http://schemas.microsoft.com/office/drawing/2014/main" id="{34021D21-65AA-4E85-AA7B-CC4CEB3738CE}"/>
              </a:ext>
            </a:extLst>
          </p:cNvPr>
          <p:cNvSpPr/>
          <p:nvPr/>
        </p:nvSpPr>
        <p:spPr>
          <a:xfrm>
            <a:off x="1013409" y="1448539"/>
            <a:ext cx="4744122" cy="1200329"/>
          </a:xfrm>
          <a:prstGeom prst="rect">
            <a:avLst/>
          </a:prstGeom>
        </p:spPr>
        <p:txBody>
          <a:bodyPr wrap="square">
            <a:spAutoFit/>
          </a:bodyPr>
          <a:lstStyle/>
          <a:p>
            <a:r>
              <a:rPr lang="es-ES" dirty="0"/>
              <a:t>Las marcas tienen que esforzarse por comprender el vacío que han dejado los rituales perdidos y ofrecer experiencias que puedan ocupar su lugar.</a:t>
            </a:r>
            <a:endParaRPr lang="es-MX" dirty="0"/>
          </a:p>
        </p:txBody>
      </p:sp>
      <p:sp>
        <p:nvSpPr>
          <p:cNvPr id="2" name="Rectángulo 1">
            <a:extLst>
              <a:ext uri="{FF2B5EF4-FFF2-40B4-BE49-F238E27FC236}">
                <a16:creationId xmlns:a16="http://schemas.microsoft.com/office/drawing/2014/main" id="{41AA55AD-E651-450F-B5F1-4A7EB5AE378C}"/>
              </a:ext>
            </a:extLst>
          </p:cNvPr>
          <p:cNvSpPr/>
          <p:nvPr/>
        </p:nvSpPr>
        <p:spPr>
          <a:xfrm>
            <a:off x="6770940" y="5169337"/>
            <a:ext cx="3874732" cy="276999"/>
          </a:xfrm>
          <a:prstGeom prst="rect">
            <a:avLst/>
          </a:prstGeom>
        </p:spPr>
        <p:txBody>
          <a:bodyPr wrap="square">
            <a:spAutoFit/>
          </a:bodyPr>
          <a:lstStyle/>
          <a:p>
            <a:pPr algn="r"/>
            <a:r>
              <a:rPr lang="es-MX" sz="1200" i="1" dirty="0"/>
              <a:t>* Accenture – Tendencias digitales 2021</a:t>
            </a:r>
          </a:p>
        </p:txBody>
      </p:sp>
    </p:spTree>
    <p:extLst>
      <p:ext uri="{BB962C8B-B14F-4D97-AF65-F5344CB8AC3E}">
        <p14:creationId xmlns:p14="http://schemas.microsoft.com/office/powerpoint/2010/main" val="2353803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60"/>
            <a:ext cx="5229893" cy="254065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9000" b="1" dirty="0">
                <a:solidFill>
                  <a:srgbClr val="00823D"/>
                </a:solidFill>
                <a:latin typeface="VAG Rounded Std Light" panose="020F0502020204020204" pitchFamily="34" charset="0"/>
              </a:rPr>
              <a:t>¿Qué es </a:t>
            </a:r>
          </a:p>
          <a:p>
            <a:pPr>
              <a:lnSpc>
                <a:spcPct val="100000"/>
              </a:lnSpc>
            </a:pPr>
            <a:r>
              <a:rPr lang="es-CO" sz="9000" b="1" dirty="0">
                <a:solidFill>
                  <a:srgbClr val="00823D"/>
                </a:solidFill>
                <a:latin typeface="VAG Rounded Std Light" panose="020F0502020204020204" pitchFamily="34" charset="0"/>
              </a:rPr>
              <a:t>Diseño?</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95999" y="3013811"/>
            <a:ext cx="3771015" cy="2031325"/>
          </a:xfrm>
          <a:prstGeom prst="rect">
            <a:avLst/>
          </a:prstGeom>
        </p:spPr>
        <p:txBody>
          <a:bodyPr wrap="square">
            <a:spAutoFit/>
          </a:bodyPr>
          <a:lstStyle/>
          <a:p>
            <a:r>
              <a:rPr lang="es-MX" dirty="0"/>
              <a:t>No se trata solo de estética,  es el arte de hacer las cosas usables</a:t>
            </a:r>
          </a:p>
          <a:p>
            <a:endParaRPr lang="es-MX" dirty="0"/>
          </a:p>
          <a:p>
            <a:r>
              <a:rPr lang="es-MX" dirty="0"/>
              <a:t>El diseño no esta terminado sino hasta que alguien lo esta usando</a:t>
            </a:r>
          </a:p>
          <a:p>
            <a:endParaRPr lang="es-MX" dirty="0"/>
          </a:p>
          <a:p>
            <a:r>
              <a:rPr lang="es-MX" dirty="0"/>
              <a:t>- Brenda Laurel</a:t>
            </a:r>
          </a:p>
        </p:txBody>
      </p:sp>
    </p:spTree>
    <p:extLst>
      <p:ext uri="{BB962C8B-B14F-4D97-AF65-F5344CB8AC3E}">
        <p14:creationId xmlns:p14="http://schemas.microsoft.com/office/powerpoint/2010/main" val="1287431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8" name="Imagen 7" descr="Imagen que contiene botella, alimentos&#10;&#10;Descripción generada automáticamente">
            <a:extLst>
              <a:ext uri="{FF2B5EF4-FFF2-40B4-BE49-F238E27FC236}">
                <a16:creationId xmlns:a16="http://schemas.microsoft.com/office/drawing/2014/main" id="{92623F39-9D5A-4EAC-80F4-BB2ED23A9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4669" y="603805"/>
            <a:ext cx="4196115" cy="4416411"/>
          </a:xfrm>
          <a:prstGeom prst="rect">
            <a:avLst/>
          </a:prstGeom>
        </p:spPr>
      </p:pic>
      <p:sp>
        <p:nvSpPr>
          <p:cNvPr id="9" name="CuadroTexto 8">
            <a:extLst>
              <a:ext uri="{FF2B5EF4-FFF2-40B4-BE49-F238E27FC236}">
                <a16:creationId xmlns:a16="http://schemas.microsoft.com/office/drawing/2014/main" id="{2457A57B-FA0B-4FD0-B069-46D2D1DD4F9B}"/>
              </a:ext>
            </a:extLst>
          </p:cNvPr>
          <p:cNvSpPr txBox="1"/>
          <p:nvPr/>
        </p:nvSpPr>
        <p:spPr>
          <a:xfrm>
            <a:off x="7226506" y="3038732"/>
            <a:ext cx="2854411" cy="1754326"/>
          </a:xfrm>
          <a:prstGeom prst="rect">
            <a:avLst/>
          </a:prstGeom>
          <a:noFill/>
        </p:spPr>
        <p:txBody>
          <a:bodyPr wrap="square" rtlCol="0">
            <a:spAutoFit/>
          </a:bodyPr>
          <a:lstStyle/>
          <a:p>
            <a:r>
              <a:rPr lang="es-CO" dirty="0"/>
              <a:t>Esta imagen resume la interfaz de usuario que se había usado por varios años y luego como la experiencia de usuario transforma el producto</a:t>
            </a:r>
          </a:p>
        </p:txBody>
      </p:sp>
    </p:spTree>
    <p:extLst>
      <p:ext uri="{BB962C8B-B14F-4D97-AF65-F5344CB8AC3E}">
        <p14:creationId xmlns:p14="http://schemas.microsoft.com/office/powerpoint/2010/main" val="1501245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4716996" cy="2017442"/>
          </a:xfrm>
          <a:prstGeom prst="rect">
            <a:avLst/>
          </a:prstGeom>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12100" b="1" dirty="0">
                <a:solidFill>
                  <a:srgbClr val="00823D"/>
                </a:solidFill>
                <a:latin typeface="VAG Rounded Std Light" panose="020F0502020204020204" pitchFamily="34" charset="0"/>
              </a:rPr>
              <a:t>¿Qué es </a:t>
            </a:r>
          </a:p>
          <a:p>
            <a:pPr>
              <a:lnSpc>
                <a:spcPct val="100000"/>
              </a:lnSpc>
            </a:pPr>
            <a:r>
              <a:rPr lang="es-CO" sz="3300" b="1" dirty="0">
                <a:solidFill>
                  <a:srgbClr val="00823D"/>
                </a:solidFill>
                <a:latin typeface="VAG Rounded Std Light" panose="020F0502020204020204" pitchFamily="34" charset="0"/>
              </a:rPr>
              <a:t>CX / </a:t>
            </a:r>
            <a:r>
              <a:rPr lang="es-CO" sz="3300" b="1" dirty="0" err="1">
                <a:solidFill>
                  <a:srgbClr val="00823D"/>
                </a:solidFill>
                <a:latin typeface="VAG Rounded Std Light" panose="020F0502020204020204" pitchFamily="34" charset="0"/>
              </a:rPr>
              <a:t>Customer</a:t>
            </a:r>
            <a:r>
              <a:rPr lang="es-CO" sz="3300" b="1" dirty="0">
                <a:solidFill>
                  <a:srgbClr val="00823D"/>
                </a:solidFill>
                <a:latin typeface="VAG Rounded Std Light" panose="020F0502020204020204" pitchFamily="34" charset="0"/>
              </a:rPr>
              <a:t> </a:t>
            </a:r>
            <a:r>
              <a:rPr lang="es-CO" sz="3300" b="1" dirty="0" err="1">
                <a:solidFill>
                  <a:srgbClr val="00823D"/>
                </a:solidFill>
                <a:latin typeface="VAG Rounded Std Light" panose="020F0502020204020204" pitchFamily="34" charset="0"/>
              </a:rPr>
              <a:t>eXperience</a:t>
            </a:r>
            <a:r>
              <a:rPr lang="es-CO" sz="3300" b="1" dirty="0">
                <a:solidFill>
                  <a:srgbClr val="00823D"/>
                </a:solidFill>
                <a:latin typeface="VAG Rounded Std Light" panose="020F0502020204020204" pitchFamily="34" charset="0"/>
              </a:rPr>
              <a:t>?</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2841012" y="5179500"/>
            <a:ext cx="3538523" cy="276999"/>
          </a:xfrm>
          <a:prstGeom prst="rect">
            <a:avLst/>
          </a:prstGeom>
        </p:spPr>
        <p:txBody>
          <a:bodyPr wrap="square">
            <a:spAutoFit/>
          </a:bodyPr>
          <a:lstStyle/>
          <a:p>
            <a:r>
              <a:rPr lang="es-MX" sz="1200" dirty="0"/>
              <a:t>*</a:t>
            </a:r>
            <a:r>
              <a:rPr lang="es-MX" sz="1200" dirty="0" err="1"/>
              <a:t>Customer</a:t>
            </a:r>
            <a:r>
              <a:rPr lang="es-MX" sz="1200" dirty="0"/>
              <a:t> </a:t>
            </a:r>
            <a:r>
              <a:rPr lang="es-MX" sz="1200" dirty="0" err="1"/>
              <a:t>Experience</a:t>
            </a:r>
            <a:r>
              <a:rPr lang="es-MX" sz="1200" dirty="0"/>
              <a:t> – Future </a:t>
            </a:r>
            <a:r>
              <a:rPr lang="es-MX" sz="1200" dirty="0" err="1"/>
              <a:t>trends</a:t>
            </a:r>
            <a:r>
              <a:rPr lang="es-MX" sz="1200" dirty="0"/>
              <a:t> and </a:t>
            </a:r>
            <a:r>
              <a:rPr lang="es-MX" sz="1200" dirty="0" err="1"/>
              <a:t>insights</a:t>
            </a:r>
            <a:endParaRPr lang="es-MX" sz="1200" dirty="0"/>
          </a:p>
        </p:txBody>
      </p:sp>
      <p:sp>
        <p:nvSpPr>
          <p:cNvPr id="4" name="Rectángulo 3">
            <a:extLst>
              <a:ext uri="{FF2B5EF4-FFF2-40B4-BE49-F238E27FC236}">
                <a16:creationId xmlns:a16="http://schemas.microsoft.com/office/drawing/2014/main" id="{22A0C19D-3B5F-4ADE-9A9F-6F1E39E46BEA}"/>
              </a:ext>
            </a:extLst>
          </p:cNvPr>
          <p:cNvSpPr/>
          <p:nvPr/>
        </p:nvSpPr>
        <p:spPr>
          <a:xfrm>
            <a:off x="5583102" y="2652016"/>
            <a:ext cx="5971953" cy="2585323"/>
          </a:xfrm>
          <a:prstGeom prst="rect">
            <a:avLst/>
          </a:prstGeom>
        </p:spPr>
        <p:txBody>
          <a:bodyPr wrap="square">
            <a:spAutoFit/>
          </a:bodyPr>
          <a:lstStyle/>
          <a:p>
            <a:r>
              <a:rPr lang="es-MX" dirty="0"/>
              <a:t>Es una interacción entre la organización y los clientes y su percepción mental </a:t>
            </a:r>
            <a:r>
              <a:rPr lang="es-CO" sz="1800" b="0" i="0" u="none" strike="noStrike" baseline="0" dirty="0">
                <a:latin typeface="Frutiger-Light"/>
              </a:rPr>
              <a:t>mediante</a:t>
            </a:r>
            <a:r>
              <a:rPr lang="es-MX" sz="1800" b="0" i="0" u="none" strike="noStrike" baseline="0" dirty="0">
                <a:latin typeface="Frutiger-Light"/>
              </a:rPr>
              <a:t> </a:t>
            </a:r>
            <a:r>
              <a:rPr lang="es-MX" dirty="0"/>
              <a:t>el consciente y el subconsciente. </a:t>
            </a:r>
          </a:p>
          <a:p>
            <a:endParaRPr lang="es-MX" dirty="0"/>
          </a:p>
          <a:p>
            <a:r>
              <a:rPr lang="es-MX" dirty="0"/>
              <a:t>Es una mezcla entre el desempeño racional de la organización, los sentidos estimulados y las emociones evocadas, e intuitivamente medidas contra las expectativas a través de todos los momentos de contacto*.</a:t>
            </a:r>
          </a:p>
          <a:p>
            <a:endParaRPr lang="es-MX" dirty="0"/>
          </a:p>
          <a:p>
            <a:endParaRPr lang="es-MX" dirty="0"/>
          </a:p>
        </p:txBody>
      </p:sp>
    </p:spTree>
    <p:extLst>
      <p:ext uri="{BB962C8B-B14F-4D97-AF65-F5344CB8AC3E}">
        <p14:creationId xmlns:p14="http://schemas.microsoft.com/office/powerpoint/2010/main" val="1640691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4716996" cy="20174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s-CO" sz="3300" b="1" dirty="0">
              <a:solidFill>
                <a:srgbClr val="00823D"/>
              </a:solidFill>
              <a:latin typeface="VAG Rounded Std Light" panose="020F0502020204020204" pitchFamily="34" charset="0"/>
            </a:endParaRP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2841012" y="5179500"/>
            <a:ext cx="3538523" cy="276999"/>
          </a:xfrm>
          <a:prstGeom prst="rect">
            <a:avLst/>
          </a:prstGeom>
        </p:spPr>
        <p:txBody>
          <a:bodyPr wrap="square">
            <a:spAutoFit/>
          </a:bodyPr>
          <a:lstStyle/>
          <a:p>
            <a:r>
              <a:rPr lang="es-MX" sz="1200" dirty="0"/>
              <a:t>*</a:t>
            </a:r>
            <a:r>
              <a:rPr lang="es-MX" sz="1200" dirty="0" err="1"/>
              <a:t>Customer</a:t>
            </a:r>
            <a:r>
              <a:rPr lang="es-MX" sz="1200" dirty="0"/>
              <a:t> </a:t>
            </a:r>
            <a:r>
              <a:rPr lang="es-MX" sz="1200" dirty="0" err="1"/>
              <a:t>Experience</a:t>
            </a:r>
            <a:r>
              <a:rPr lang="es-MX" sz="1200" dirty="0"/>
              <a:t> – Future </a:t>
            </a:r>
            <a:r>
              <a:rPr lang="es-MX" sz="1200" dirty="0" err="1"/>
              <a:t>trends</a:t>
            </a:r>
            <a:r>
              <a:rPr lang="es-MX" sz="1200" dirty="0"/>
              <a:t> and </a:t>
            </a:r>
            <a:r>
              <a:rPr lang="es-MX" sz="1200" dirty="0" err="1"/>
              <a:t>insights</a:t>
            </a:r>
            <a:endParaRPr lang="es-MX" sz="1200" dirty="0"/>
          </a:p>
        </p:txBody>
      </p:sp>
      <p:sp>
        <p:nvSpPr>
          <p:cNvPr id="4" name="Rectángulo 3">
            <a:extLst>
              <a:ext uri="{FF2B5EF4-FFF2-40B4-BE49-F238E27FC236}">
                <a16:creationId xmlns:a16="http://schemas.microsoft.com/office/drawing/2014/main" id="{22A0C19D-3B5F-4ADE-9A9F-6F1E39E46BEA}"/>
              </a:ext>
            </a:extLst>
          </p:cNvPr>
          <p:cNvSpPr/>
          <p:nvPr/>
        </p:nvSpPr>
        <p:spPr>
          <a:xfrm>
            <a:off x="3110022" y="2383986"/>
            <a:ext cx="5971953" cy="1200329"/>
          </a:xfrm>
          <a:prstGeom prst="rect">
            <a:avLst/>
          </a:prstGeom>
        </p:spPr>
        <p:txBody>
          <a:bodyPr wrap="square">
            <a:spAutoFit/>
          </a:bodyPr>
          <a:lstStyle/>
          <a:p>
            <a:r>
              <a:rPr lang="es-ES" dirty="0"/>
              <a:t>El 50% es acerca de las emociones, sobre los  sentimientos del cliente, los cinco sentidos deben ser considerados cuando se diseña una experiencia para este*.</a:t>
            </a:r>
            <a:endParaRPr lang="es-MX" dirty="0"/>
          </a:p>
          <a:p>
            <a:endParaRPr lang="es-MX" dirty="0"/>
          </a:p>
        </p:txBody>
      </p:sp>
    </p:spTree>
    <p:extLst>
      <p:ext uri="{BB962C8B-B14F-4D97-AF65-F5344CB8AC3E}">
        <p14:creationId xmlns:p14="http://schemas.microsoft.com/office/powerpoint/2010/main" val="661994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2926072" y="2913322"/>
            <a:ext cx="5472223" cy="1200329"/>
          </a:xfrm>
          <a:prstGeom prst="rect">
            <a:avLst/>
          </a:prstGeom>
        </p:spPr>
        <p:txBody>
          <a:bodyPr wrap="square">
            <a:spAutoFit/>
          </a:bodyPr>
          <a:lstStyle/>
          <a:p>
            <a:r>
              <a:rPr lang="es-MX" dirty="0"/>
              <a:t>Hay muchas señales le envían a sus cliente que les dicen lo que realmente piensan sobre ellos. Si entra a un banco y los lapiceros están encadenados. El mensaje al subconsciente del cliente es: </a:t>
            </a:r>
            <a:r>
              <a:rPr lang="es-MX" b="1" dirty="0"/>
              <a:t>“No confiamos en usted”</a:t>
            </a:r>
          </a:p>
        </p:txBody>
      </p:sp>
      <p:pic>
        <p:nvPicPr>
          <p:cNvPr id="5" name="Imagen 4" descr="Imagen que contiene persona, sostener, mano, mujer&#10;&#10;Descripción generada automáticamente">
            <a:extLst>
              <a:ext uri="{FF2B5EF4-FFF2-40B4-BE49-F238E27FC236}">
                <a16:creationId xmlns:a16="http://schemas.microsoft.com/office/drawing/2014/main" id="{2DF0EE24-D3AD-4A81-B9C1-08D3B33BD5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9500" y="8550"/>
            <a:ext cx="4762500" cy="4762500"/>
          </a:xfrm>
          <a:prstGeom prst="rect">
            <a:avLst/>
          </a:prstGeom>
        </p:spPr>
      </p:pic>
    </p:spTree>
    <p:extLst>
      <p:ext uri="{BB962C8B-B14F-4D97-AF65-F5344CB8AC3E}">
        <p14:creationId xmlns:p14="http://schemas.microsoft.com/office/powerpoint/2010/main" val="547509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990947" y="2363309"/>
            <a:ext cx="4803798" cy="1754326"/>
          </a:xfrm>
          <a:prstGeom prst="rect">
            <a:avLst/>
          </a:prstGeom>
        </p:spPr>
        <p:txBody>
          <a:bodyPr wrap="square">
            <a:spAutoFit/>
          </a:bodyPr>
          <a:lstStyle/>
          <a:p>
            <a:pPr marL="285750" indent="-285750">
              <a:buFont typeface="Arial" panose="020B0604020202020204" pitchFamily="34" charset="0"/>
              <a:buChar char="•"/>
            </a:pPr>
            <a:r>
              <a:rPr lang="es-MX" dirty="0"/>
              <a:t>CX es más sobre el lado emocional de la experiencia del cliente de lo que la gente reconoce</a:t>
            </a:r>
          </a:p>
          <a:p>
            <a:pPr marL="285750" indent="-285750">
              <a:buFont typeface="Arial" panose="020B0604020202020204" pitchFamily="34" charset="0"/>
              <a:buChar char="•"/>
            </a:pPr>
            <a:r>
              <a:rPr lang="es-MX" dirty="0"/>
              <a:t>Es critico entender a los cliente de manera profunda, más de lo que muchas organizaciones hacen</a:t>
            </a:r>
          </a:p>
        </p:txBody>
      </p:sp>
      <p:sp>
        <p:nvSpPr>
          <p:cNvPr id="4" name="Título 1">
            <a:extLst>
              <a:ext uri="{FF2B5EF4-FFF2-40B4-BE49-F238E27FC236}">
                <a16:creationId xmlns:a16="http://schemas.microsoft.com/office/drawing/2014/main" id="{66972508-715C-4DE2-BA09-787178563756}"/>
              </a:ext>
            </a:extLst>
          </p:cNvPr>
          <p:cNvSpPr txBox="1">
            <a:spLocks/>
          </p:cNvSpPr>
          <p:nvPr/>
        </p:nvSpPr>
        <p:spPr>
          <a:xfrm>
            <a:off x="380574" y="663655"/>
            <a:ext cx="4627362"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Lo que se sabe sobre el cliente</a:t>
            </a:r>
          </a:p>
        </p:txBody>
      </p:sp>
      <p:sp>
        <p:nvSpPr>
          <p:cNvPr id="6" name="Rectángulo 5">
            <a:extLst>
              <a:ext uri="{FF2B5EF4-FFF2-40B4-BE49-F238E27FC236}">
                <a16:creationId xmlns:a16="http://schemas.microsoft.com/office/drawing/2014/main" id="{CD482616-7499-412C-B13B-EB8B42C85D22}"/>
              </a:ext>
            </a:extLst>
          </p:cNvPr>
          <p:cNvSpPr/>
          <p:nvPr/>
        </p:nvSpPr>
        <p:spPr>
          <a:xfrm>
            <a:off x="6134341" y="2385815"/>
            <a:ext cx="4803798" cy="2308324"/>
          </a:xfrm>
          <a:prstGeom prst="rect">
            <a:avLst/>
          </a:prstGeom>
        </p:spPr>
        <p:txBody>
          <a:bodyPr wrap="square">
            <a:spAutoFit/>
          </a:bodyPr>
          <a:lstStyle/>
          <a:p>
            <a:pPr marL="285750" indent="-285750">
              <a:buFont typeface="Arial" panose="020B0604020202020204" pitchFamily="34" charset="0"/>
              <a:buChar char="•"/>
            </a:pPr>
            <a:r>
              <a:rPr lang="es-MX" dirty="0"/>
              <a:t>Es necesario pensar en el diseño de la experiencia de manera deliberada</a:t>
            </a:r>
          </a:p>
          <a:p>
            <a:pPr marL="285750" indent="-285750">
              <a:buFont typeface="Arial" panose="020B0604020202020204" pitchFamily="34" charset="0"/>
              <a:buChar char="•"/>
            </a:pPr>
            <a:r>
              <a:rPr lang="es-MX" dirty="0"/>
              <a:t>Se debe pensar en la experiencia que se quiere entregar</a:t>
            </a:r>
          </a:p>
          <a:p>
            <a:pPr marL="285750" indent="-285750">
              <a:buFont typeface="Arial" panose="020B0604020202020204" pitchFamily="34" charset="0"/>
              <a:buChar char="•"/>
            </a:pPr>
            <a:r>
              <a:rPr lang="es-MX" dirty="0"/>
              <a:t>Se debe encontrar lo que realmente el cliente quiere, no lo que el dice que quiere.</a:t>
            </a:r>
          </a:p>
          <a:p>
            <a:pPr marL="285750" indent="-285750">
              <a:buFont typeface="Arial" panose="020B0604020202020204" pitchFamily="34" charset="0"/>
              <a:buChar char="•"/>
            </a:pPr>
            <a:r>
              <a:rPr lang="es-MX" dirty="0"/>
              <a:t>Social media, lo esta cambiando todo.</a:t>
            </a:r>
          </a:p>
          <a:p>
            <a:endParaRPr lang="es-MX" dirty="0"/>
          </a:p>
        </p:txBody>
      </p:sp>
    </p:spTree>
    <p:extLst>
      <p:ext uri="{BB962C8B-B14F-4D97-AF65-F5344CB8AC3E}">
        <p14:creationId xmlns:p14="http://schemas.microsoft.com/office/powerpoint/2010/main" val="1734721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CD482616-7499-412C-B13B-EB8B42C85D22}"/>
              </a:ext>
            </a:extLst>
          </p:cNvPr>
          <p:cNvSpPr/>
          <p:nvPr/>
        </p:nvSpPr>
        <p:spPr>
          <a:xfrm>
            <a:off x="6095999" y="1559762"/>
            <a:ext cx="4803798" cy="3139321"/>
          </a:xfrm>
          <a:prstGeom prst="rect">
            <a:avLst/>
          </a:prstGeom>
        </p:spPr>
        <p:txBody>
          <a:bodyPr wrap="square">
            <a:spAutoFit/>
          </a:bodyPr>
          <a:lstStyle/>
          <a:p>
            <a:r>
              <a:rPr lang="es-MX" dirty="0"/>
              <a:t>Por lo general existe una diferencia muy grande entre lo que las organizaciones y clientes piensan. </a:t>
            </a:r>
          </a:p>
          <a:p>
            <a:endParaRPr lang="es-MX" dirty="0"/>
          </a:p>
          <a:p>
            <a:r>
              <a:rPr lang="es-MX" dirty="0"/>
              <a:t>Un error frecuente es ponerse en el rol del cliente, </a:t>
            </a:r>
            <a:r>
              <a:rPr lang="es-MX" b="1" dirty="0"/>
              <a:t>nunca el diseñador </a:t>
            </a:r>
            <a:r>
              <a:rPr lang="es-MX" dirty="0"/>
              <a:t>debe pensar como el usuario, el diseño siempre es para un grupo de usuarios previamente estudiado.</a:t>
            </a:r>
          </a:p>
          <a:p>
            <a:endParaRPr lang="es-MX" dirty="0"/>
          </a:p>
          <a:p>
            <a:r>
              <a:rPr lang="es-MX" dirty="0"/>
              <a:t>El 99% de las organizaciones no se enfocan en las necesidades de sus clientes.</a:t>
            </a:r>
          </a:p>
          <a:p>
            <a:endParaRPr lang="es-MX" dirty="0"/>
          </a:p>
        </p:txBody>
      </p:sp>
      <p:pic>
        <p:nvPicPr>
          <p:cNvPr id="5" name="Imagen 4">
            <a:extLst>
              <a:ext uri="{FF2B5EF4-FFF2-40B4-BE49-F238E27FC236}">
                <a16:creationId xmlns:a16="http://schemas.microsoft.com/office/drawing/2014/main" id="{F451D059-2A0A-475B-954C-93D28BABD295}"/>
              </a:ext>
            </a:extLst>
          </p:cNvPr>
          <p:cNvPicPr>
            <a:picLocks noChangeAspect="1"/>
          </p:cNvPicPr>
          <p:nvPr/>
        </p:nvPicPr>
        <p:blipFill>
          <a:blip r:embed="rId4"/>
          <a:stretch>
            <a:fillRect/>
          </a:stretch>
        </p:blipFill>
        <p:spPr>
          <a:xfrm>
            <a:off x="910262" y="1085598"/>
            <a:ext cx="5224079" cy="3525498"/>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Tree>
    <p:extLst>
      <p:ext uri="{BB962C8B-B14F-4D97-AF65-F5344CB8AC3E}">
        <p14:creationId xmlns:p14="http://schemas.microsoft.com/office/powerpoint/2010/main" val="297503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3" name="Imagen 2">
            <a:extLst>
              <a:ext uri="{FF2B5EF4-FFF2-40B4-BE49-F238E27FC236}">
                <a16:creationId xmlns:a16="http://schemas.microsoft.com/office/drawing/2014/main" id="{4E0BD108-B775-4C73-8065-97665C1E8B30}"/>
              </a:ext>
            </a:extLst>
          </p:cNvPr>
          <p:cNvPicPr>
            <a:picLocks noChangeAspect="1"/>
          </p:cNvPicPr>
          <p:nvPr/>
        </p:nvPicPr>
        <p:blipFill>
          <a:blip r:embed="rId5"/>
          <a:stretch>
            <a:fillRect/>
          </a:stretch>
        </p:blipFill>
        <p:spPr>
          <a:xfrm>
            <a:off x="1337828" y="1863112"/>
            <a:ext cx="9516341" cy="2337955"/>
          </a:xfrm>
          <a:prstGeom prst="rect">
            <a:avLst/>
          </a:prstGeom>
        </p:spPr>
      </p:pic>
      <p:sp>
        <p:nvSpPr>
          <p:cNvPr id="4" name="CuadroTexto 3">
            <a:extLst>
              <a:ext uri="{FF2B5EF4-FFF2-40B4-BE49-F238E27FC236}">
                <a16:creationId xmlns:a16="http://schemas.microsoft.com/office/drawing/2014/main" id="{54F02918-6DC6-421C-B754-86E8DC3C0C4C}"/>
              </a:ext>
            </a:extLst>
          </p:cNvPr>
          <p:cNvSpPr txBox="1"/>
          <p:nvPr/>
        </p:nvSpPr>
        <p:spPr>
          <a:xfrm>
            <a:off x="1148317" y="1062280"/>
            <a:ext cx="10086929" cy="369332"/>
          </a:xfrm>
          <a:prstGeom prst="rect">
            <a:avLst/>
          </a:prstGeom>
          <a:noFill/>
        </p:spPr>
        <p:txBody>
          <a:bodyPr wrap="none" rtlCol="0">
            <a:spAutoFit/>
          </a:bodyPr>
          <a:lstStyle/>
          <a:p>
            <a:r>
              <a:rPr lang="es-CO" dirty="0"/>
              <a:t>Crear el ambiente correcto para que el cliente cree una </a:t>
            </a:r>
            <a:r>
              <a:rPr lang="es-CO" b="1" dirty="0"/>
              <a:t>memorable</a:t>
            </a:r>
            <a:r>
              <a:rPr lang="es-CO" dirty="0"/>
              <a:t> experiencia con el producto o servicio</a:t>
            </a:r>
          </a:p>
        </p:txBody>
      </p:sp>
    </p:spTree>
    <p:extLst>
      <p:ext uri="{BB962C8B-B14F-4D97-AF65-F5344CB8AC3E}">
        <p14:creationId xmlns:p14="http://schemas.microsoft.com/office/powerpoint/2010/main" val="4075709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Una multitud de gente&#10;&#10;Descripción generada automáticamente">
            <a:extLst>
              <a:ext uri="{FF2B5EF4-FFF2-40B4-BE49-F238E27FC236}">
                <a16:creationId xmlns:a16="http://schemas.microsoft.com/office/drawing/2014/main" id="{EA65ABDC-39C6-44F5-9ACB-3A9761F98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80" y="1878760"/>
            <a:ext cx="5116009" cy="3841658"/>
          </a:xfrm>
          <a:prstGeom prst="rect">
            <a:avLst/>
          </a:prstGeom>
        </p:spPr>
      </p:pic>
      <p:pic>
        <p:nvPicPr>
          <p:cNvPr id="18" name="Imagen 17">
            <a:extLst>
              <a:ext uri="{FF2B5EF4-FFF2-40B4-BE49-F238E27FC236}">
                <a16:creationId xmlns:a16="http://schemas.microsoft.com/office/drawing/2014/main" id="{4EE969D1-8DF1-4E56-A29D-B231A9A78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20" name="Imagen 19" descr="Imagen que contiene exterior, edificio, calle, reloj&#10;&#10;Descripción generada automáticamente">
            <a:extLst>
              <a:ext uri="{FF2B5EF4-FFF2-40B4-BE49-F238E27FC236}">
                <a16:creationId xmlns:a16="http://schemas.microsoft.com/office/drawing/2014/main" id="{0BA75DDC-26B9-444C-A93A-BF9022F040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4657" y="1878760"/>
            <a:ext cx="6096000" cy="3429000"/>
          </a:xfrm>
          <a:prstGeom prst="rect">
            <a:avLst/>
          </a:prstGeom>
        </p:spPr>
      </p:pic>
      <p:pic>
        <p:nvPicPr>
          <p:cNvPr id="9" name="Imagen 8" descr="Imagen que contiene edificio, exterior, persona, calle&#10;&#10;Descripción generada automáticamente">
            <a:extLst>
              <a:ext uri="{FF2B5EF4-FFF2-40B4-BE49-F238E27FC236}">
                <a16:creationId xmlns:a16="http://schemas.microsoft.com/office/drawing/2014/main" id="{8C3276B7-44AF-4132-9540-ECC23387A8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8973" y="554523"/>
            <a:ext cx="3242930" cy="2432198"/>
          </a:xfrm>
          <a:prstGeom prst="rect">
            <a:avLst/>
          </a:prstGeom>
        </p:spPr>
      </p:pic>
      <p:sp>
        <p:nvSpPr>
          <p:cNvPr id="24" name="Título 1">
            <a:extLst>
              <a:ext uri="{FF2B5EF4-FFF2-40B4-BE49-F238E27FC236}">
                <a16:creationId xmlns:a16="http://schemas.microsoft.com/office/drawing/2014/main" id="{226D766F-1002-45D3-BBCE-9F81163BFE4D}"/>
              </a:ext>
            </a:extLst>
          </p:cNvPr>
          <p:cNvSpPr txBox="1">
            <a:spLocks/>
          </p:cNvSpPr>
          <p:nvPr/>
        </p:nvSpPr>
        <p:spPr>
          <a:xfrm>
            <a:off x="380574" y="663655"/>
            <a:ext cx="4627362" cy="872962"/>
          </a:xfrm>
          <a:prstGeom prst="rect">
            <a:avLst/>
          </a:prstGeom>
        </p:spPr>
        <p:txBody>
          <a:bodyPr vert="horz" lIns="91440" tIns="45720" rIns="91440" bIns="45720" rtlCol="0" anchor="t">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24000" b="1" dirty="0">
                <a:solidFill>
                  <a:srgbClr val="00823D"/>
                </a:solidFill>
                <a:latin typeface="VAG Rounded Std Light" panose="020F0502020204020204" pitchFamily="34" charset="0"/>
              </a:rPr>
              <a:t>Harry Potter  </a:t>
            </a:r>
          </a:p>
          <a:p>
            <a:pPr>
              <a:lnSpc>
                <a:spcPct val="100000"/>
              </a:lnSpc>
            </a:pPr>
            <a:r>
              <a:rPr lang="es-CO" sz="6200" b="1" dirty="0">
                <a:solidFill>
                  <a:srgbClr val="00823D"/>
                </a:solidFill>
                <a:latin typeface="VAG Rounded Std Light" panose="020F0502020204020204" pitchFamily="34" charset="0"/>
              </a:rPr>
              <a:t>Universal </a:t>
            </a:r>
            <a:r>
              <a:rPr lang="es-CO" sz="6200" b="1" dirty="0" err="1">
                <a:solidFill>
                  <a:srgbClr val="00823D"/>
                </a:solidFill>
                <a:latin typeface="VAG Rounded Std Light" panose="020F0502020204020204" pitchFamily="34" charset="0"/>
              </a:rPr>
              <a:t>Studios</a:t>
            </a:r>
            <a:endParaRPr lang="es-CO" sz="8200" b="1" dirty="0">
              <a:solidFill>
                <a:srgbClr val="00823D"/>
              </a:solidFill>
              <a:latin typeface="VAG Rounded Std Light" panose="020F0502020204020204" pitchFamily="34" charset="0"/>
            </a:endParaRPr>
          </a:p>
        </p:txBody>
      </p:sp>
      <p:sp>
        <p:nvSpPr>
          <p:cNvPr id="12" name="CuadroTexto 11">
            <a:extLst>
              <a:ext uri="{FF2B5EF4-FFF2-40B4-BE49-F238E27FC236}">
                <a16:creationId xmlns:a16="http://schemas.microsoft.com/office/drawing/2014/main" id="{99BAD97B-D873-467B-813B-26C8BDAA2AEE}"/>
              </a:ext>
            </a:extLst>
          </p:cNvPr>
          <p:cNvSpPr txBox="1"/>
          <p:nvPr/>
        </p:nvSpPr>
        <p:spPr>
          <a:xfrm>
            <a:off x="9450506" y="755899"/>
            <a:ext cx="2060151"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CO" sz="4400" dirty="0"/>
              <a:t>Antes</a:t>
            </a:r>
          </a:p>
        </p:txBody>
      </p:sp>
      <p:pic>
        <p:nvPicPr>
          <p:cNvPr id="28" name="Imagen 27" descr="Una señal de alto&#10;&#10;Descripción generada automáticamente">
            <a:extLst>
              <a:ext uri="{FF2B5EF4-FFF2-40B4-BE49-F238E27FC236}">
                <a16:creationId xmlns:a16="http://schemas.microsoft.com/office/drawing/2014/main" id="{F584F214-A0D1-40EF-B5D4-869AFAB8E2F5}"/>
              </a:ext>
            </a:extLst>
          </p:cNvPr>
          <p:cNvPicPr>
            <a:picLocks noChangeAspect="1"/>
          </p:cNvPicPr>
          <p:nvPr/>
        </p:nvPicPr>
        <p:blipFill rotWithShape="1">
          <a:blip r:embed="rId8">
            <a:extLst>
              <a:ext uri="{28A0092B-C50C-407E-A947-70E740481C1C}">
                <a14:useLocalDpi xmlns:a14="http://schemas.microsoft.com/office/drawing/2010/main" val="0"/>
              </a:ext>
            </a:extLst>
          </a:blip>
          <a:srcRect l="10385" t="28603" r="6509" b="14041"/>
          <a:stretch/>
        </p:blipFill>
        <p:spPr>
          <a:xfrm>
            <a:off x="10200457" y="3774642"/>
            <a:ext cx="1836468" cy="1185513"/>
          </a:xfrm>
          <a:prstGeom prst="rect">
            <a:avLst/>
          </a:prstGeom>
        </p:spPr>
      </p:pic>
    </p:spTree>
    <p:extLst>
      <p:ext uri="{BB962C8B-B14F-4D97-AF65-F5344CB8AC3E}">
        <p14:creationId xmlns:p14="http://schemas.microsoft.com/office/powerpoint/2010/main" val="3648960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interior, tabla, comida, grupo&#10;&#10;Descripción generada automáticamente">
            <a:extLst>
              <a:ext uri="{FF2B5EF4-FFF2-40B4-BE49-F238E27FC236}">
                <a16:creationId xmlns:a16="http://schemas.microsoft.com/office/drawing/2014/main" id="{075564DF-DD00-4B85-8639-F96556CDE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096"/>
          </a:xfrm>
          <a:prstGeom prst="rect">
            <a:avLst/>
          </a:prstGeom>
        </p:spPr>
      </p:pic>
      <p:pic>
        <p:nvPicPr>
          <p:cNvPr id="4" name="Imagen 3">
            <a:extLst>
              <a:ext uri="{FF2B5EF4-FFF2-40B4-BE49-F238E27FC236}">
                <a16:creationId xmlns:a16="http://schemas.microsoft.com/office/drawing/2014/main" id="{CB73E8E1-D57F-42A7-9EFB-2E17AA585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5" name="CuadroTexto 14">
            <a:extLst>
              <a:ext uri="{FF2B5EF4-FFF2-40B4-BE49-F238E27FC236}">
                <a16:creationId xmlns:a16="http://schemas.microsoft.com/office/drawing/2014/main" id="{D1F852A6-7E9F-4B23-B7C9-85C8BDF33472}"/>
              </a:ext>
            </a:extLst>
          </p:cNvPr>
          <p:cNvSpPr txBox="1"/>
          <p:nvPr/>
        </p:nvSpPr>
        <p:spPr>
          <a:xfrm>
            <a:off x="9564886" y="520995"/>
            <a:ext cx="2060151"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CO" sz="4400" dirty="0"/>
              <a:t>Durante</a:t>
            </a:r>
          </a:p>
        </p:txBody>
      </p:sp>
    </p:spTree>
    <p:extLst>
      <p:ext uri="{BB962C8B-B14F-4D97-AF65-F5344CB8AC3E}">
        <p14:creationId xmlns:p14="http://schemas.microsoft.com/office/powerpoint/2010/main" val="3571071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objeto, interior, llenado, tabla&#10;&#10;Descripción generada automáticamente">
            <a:extLst>
              <a:ext uri="{FF2B5EF4-FFF2-40B4-BE49-F238E27FC236}">
                <a16:creationId xmlns:a16="http://schemas.microsoft.com/office/drawing/2014/main" id="{CD61DD27-3189-49D9-AC6B-0F7D87BDC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987" y="583762"/>
            <a:ext cx="3654553" cy="4872737"/>
          </a:xfrm>
          <a:prstGeom prst="rect">
            <a:avLst/>
          </a:prstGeom>
        </p:spPr>
      </p:pic>
      <p:pic>
        <p:nvPicPr>
          <p:cNvPr id="5" name="Imagen 4">
            <a:extLst>
              <a:ext uri="{FF2B5EF4-FFF2-40B4-BE49-F238E27FC236}">
                <a16:creationId xmlns:a16="http://schemas.microsoft.com/office/drawing/2014/main" id="{A57A4D34-89CF-4B42-A486-18B0A0235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0" name="Imagen 9" descr="Imagen que contiene interior, tabla, ventana, cuarto&#10;&#10;Descripción generada automáticamente">
            <a:extLst>
              <a:ext uri="{FF2B5EF4-FFF2-40B4-BE49-F238E27FC236}">
                <a16:creationId xmlns:a16="http://schemas.microsoft.com/office/drawing/2014/main" id="{DB1568BF-1BB8-430E-9EAC-27B01A505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075" y="2538709"/>
            <a:ext cx="5421142" cy="3040357"/>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5" name="CuadroTexto 14">
            <a:extLst>
              <a:ext uri="{FF2B5EF4-FFF2-40B4-BE49-F238E27FC236}">
                <a16:creationId xmlns:a16="http://schemas.microsoft.com/office/drawing/2014/main" id="{418CFE29-01E0-49D3-898A-8F5813634183}"/>
              </a:ext>
            </a:extLst>
          </p:cNvPr>
          <p:cNvSpPr txBox="1"/>
          <p:nvPr/>
        </p:nvSpPr>
        <p:spPr>
          <a:xfrm>
            <a:off x="9154634" y="755899"/>
            <a:ext cx="2356024"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CO" sz="4400" dirty="0"/>
              <a:t>Después</a:t>
            </a:r>
          </a:p>
        </p:txBody>
      </p:sp>
      <p:sp>
        <p:nvSpPr>
          <p:cNvPr id="17" name="Rectángulo 16">
            <a:extLst>
              <a:ext uri="{FF2B5EF4-FFF2-40B4-BE49-F238E27FC236}">
                <a16:creationId xmlns:a16="http://schemas.microsoft.com/office/drawing/2014/main" id="{B3AD25C7-AF32-43FF-ABA6-F084EF5FA414}"/>
              </a:ext>
            </a:extLst>
          </p:cNvPr>
          <p:cNvSpPr/>
          <p:nvPr/>
        </p:nvSpPr>
        <p:spPr>
          <a:xfrm>
            <a:off x="1025075" y="485999"/>
            <a:ext cx="5421142" cy="1754326"/>
          </a:xfrm>
          <a:prstGeom prst="rect">
            <a:avLst/>
          </a:prstGeom>
        </p:spPr>
        <p:txBody>
          <a:bodyPr wrap="square">
            <a:spAutoFit/>
          </a:bodyPr>
          <a:lstStyle/>
          <a:p>
            <a:r>
              <a:rPr lang="es-MX" dirty="0"/>
              <a:t>La experiencia que recibe el cliente al visitar las montañas rusas de Harry Potter es memorable, todo esta pensado y diseñado para que el cliente siempre este viviendo la “película”, queda encantado y los puntos de dolor se vuelven interesantes, por ejemplo la fila es clave es el punto de inicio.</a:t>
            </a:r>
          </a:p>
        </p:txBody>
      </p:sp>
    </p:spTree>
    <p:extLst>
      <p:ext uri="{BB962C8B-B14F-4D97-AF65-F5344CB8AC3E}">
        <p14:creationId xmlns:p14="http://schemas.microsoft.com/office/powerpoint/2010/main" val="155160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1018928"/>
            <a:ext cx="5229893" cy="1922800"/>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9000" b="1" dirty="0">
                <a:solidFill>
                  <a:srgbClr val="00823D"/>
                </a:solidFill>
                <a:latin typeface="VAG Rounded Std Light" panose="020F0502020204020204" pitchFamily="34" charset="0"/>
              </a:rPr>
              <a:t>¿Qué es </a:t>
            </a:r>
          </a:p>
          <a:p>
            <a:pPr>
              <a:lnSpc>
                <a:spcPct val="100000"/>
              </a:lnSpc>
            </a:pPr>
            <a:r>
              <a:rPr lang="es-CO" sz="3700" b="1" dirty="0">
                <a:solidFill>
                  <a:srgbClr val="00823D"/>
                </a:solidFill>
                <a:latin typeface="VAG Rounded Std Light" panose="020F0502020204020204" pitchFamily="34" charset="0"/>
              </a:rPr>
              <a:t>UI / Interfaz de usuario?</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80921" y="2941728"/>
            <a:ext cx="5472223" cy="1477328"/>
          </a:xfrm>
          <a:prstGeom prst="rect">
            <a:avLst/>
          </a:prstGeom>
        </p:spPr>
        <p:txBody>
          <a:bodyPr wrap="square">
            <a:spAutoFit/>
          </a:bodyPr>
          <a:lstStyle/>
          <a:p>
            <a:r>
              <a:rPr lang="es-MX" dirty="0"/>
              <a:t>Es el maquillaje, la obra blanca, el look, la piel con la cual interactúa el usuario con un producto o servicio.</a:t>
            </a:r>
          </a:p>
          <a:p>
            <a:endParaRPr lang="es-MX" dirty="0"/>
          </a:p>
          <a:p>
            <a:r>
              <a:rPr lang="es-MX" dirty="0"/>
              <a:t>Todo entra por los </a:t>
            </a:r>
            <a:r>
              <a:rPr lang="es-MX" strike="sngStrike" dirty="0"/>
              <a:t>ojos</a:t>
            </a:r>
            <a:r>
              <a:rPr lang="es-MX" dirty="0"/>
              <a:t> (sentidos)</a:t>
            </a:r>
          </a:p>
          <a:p>
            <a:endParaRPr lang="es-MX" dirty="0"/>
          </a:p>
        </p:txBody>
      </p:sp>
    </p:spTree>
    <p:extLst>
      <p:ext uri="{BB962C8B-B14F-4D97-AF65-F5344CB8AC3E}">
        <p14:creationId xmlns:p14="http://schemas.microsoft.com/office/powerpoint/2010/main" val="3164222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80574" y="663655"/>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Herramientas</a:t>
            </a:r>
            <a:endParaRPr lang="es-CO" sz="8200" b="1" dirty="0">
              <a:solidFill>
                <a:srgbClr val="00823D"/>
              </a:solidFill>
              <a:latin typeface="VAG Rounded Std Light" panose="020F0502020204020204" pitchFamily="34" charset="0"/>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40" name="Imagen 39">
            <a:extLst>
              <a:ext uri="{FF2B5EF4-FFF2-40B4-BE49-F238E27FC236}">
                <a16:creationId xmlns:a16="http://schemas.microsoft.com/office/drawing/2014/main" id="{F77C2455-D145-453A-8FE7-230A7113E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0977" y="1616522"/>
            <a:ext cx="5995981" cy="3186005"/>
          </a:xfrm>
          <a:prstGeom prst="rect">
            <a:avLst/>
          </a:prstGeom>
        </p:spPr>
      </p:pic>
      <p:sp>
        <p:nvSpPr>
          <p:cNvPr id="42" name="Rectángulo 41">
            <a:extLst>
              <a:ext uri="{FF2B5EF4-FFF2-40B4-BE49-F238E27FC236}">
                <a16:creationId xmlns:a16="http://schemas.microsoft.com/office/drawing/2014/main" id="{738EAA59-A4A6-48FA-AC7A-8A9C530E11BF}"/>
              </a:ext>
            </a:extLst>
          </p:cNvPr>
          <p:cNvSpPr/>
          <p:nvPr/>
        </p:nvSpPr>
        <p:spPr>
          <a:xfrm>
            <a:off x="837614" y="1538623"/>
            <a:ext cx="4170322" cy="3139321"/>
          </a:xfrm>
          <a:prstGeom prst="rect">
            <a:avLst/>
          </a:prstGeom>
        </p:spPr>
        <p:txBody>
          <a:bodyPr wrap="square">
            <a:spAutoFit/>
          </a:bodyPr>
          <a:lstStyle/>
          <a:p>
            <a:r>
              <a:rPr lang="es-MX" dirty="0"/>
              <a:t>Cada etapa del diseño, requiere del uso de herramientas para crear un flujo de trabajo que permita organizar el equipo, mantener la comunicación, compartir archivos, manejar </a:t>
            </a:r>
            <a:r>
              <a:rPr lang="es-MX" dirty="0" err="1"/>
              <a:t>versionamiento</a:t>
            </a:r>
            <a:r>
              <a:rPr lang="es-MX" dirty="0"/>
              <a:t>, gestionar el cronograma, digitalizar los </a:t>
            </a:r>
            <a:r>
              <a:rPr lang="es-MX" dirty="0" err="1"/>
              <a:t>wireframes</a:t>
            </a:r>
            <a:r>
              <a:rPr lang="es-MX" dirty="0"/>
              <a:t> manuales y crear el prototipo.</a:t>
            </a:r>
          </a:p>
          <a:p>
            <a:endParaRPr lang="es-MX" dirty="0"/>
          </a:p>
          <a:p>
            <a:r>
              <a:rPr lang="es-MX" dirty="0"/>
              <a:t>Estas herramientas están en constante actualización y la mayoría de ellas son gratuitas.</a:t>
            </a:r>
          </a:p>
        </p:txBody>
      </p:sp>
    </p:spTree>
    <p:extLst>
      <p:ext uri="{BB962C8B-B14F-4D97-AF65-F5344CB8AC3E}">
        <p14:creationId xmlns:p14="http://schemas.microsoft.com/office/powerpoint/2010/main" val="766093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12391" y="606878"/>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Herramientas</a:t>
            </a:r>
            <a:endParaRPr lang="es-CO" sz="8200" b="1" dirty="0">
              <a:solidFill>
                <a:srgbClr val="00823D"/>
              </a:solidFill>
              <a:latin typeface="VAG Rounded Std Light" panose="020F0502020204020204" pitchFamily="34" charset="0"/>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4" name="Imagen 3" descr="Imagen que contiene naranja, dibujo, luz, señal&#10;&#10;Descripción generada automáticamente">
            <a:extLst>
              <a:ext uri="{FF2B5EF4-FFF2-40B4-BE49-F238E27FC236}">
                <a16:creationId xmlns:a16="http://schemas.microsoft.com/office/drawing/2014/main" id="{8EF91CC2-08C6-468E-A67D-FA803C0FA6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1026" y="1821174"/>
            <a:ext cx="2361570" cy="1180785"/>
          </a:xfrm>
          <a:prstGeom prst="rect">
            <a:avLst/>
          </a:prstGeom>
        </p:spPr>
      </p:pic>
      <p:pic>
        <p:nvPicPr>
          <p:cNvPr id="6" name="Imagen 5" descr="Imagen que contiene dibujo&#10;&#10;Descripción generada automáticamente">
            <a:extLst>
              <a:ext uri="{FF2B5EF4-FFF2-40B4-BE49-F238E27FC236}">
                <a16:creationId xmlns:a16="http://schemas.microsoft.com/office/drawing/2014/main" id="{96061B57-32A5-4689-8EC9-D1EFA7D63278}"/>
              </a:ext>
            </a:extLst>
          </p:cNvPr>
          <p:cNvPicPr>
            <a:picLocks noChangeAspect="1"/>
          </p:cNvPicPr>
          <p:nvPr/>
        </p:nvPicPr>
        <p:blipFill rotWithShape="1">
          <a:blip r:embed="rId7">
            <a:extLst>
              <a:ext uri="{28A0092B-C50C-407E-A947-70E740481C1C}">
                <a14:useLocalDpi xmlns:a14="http://schemas.microsoft.com/office/drawing/2010/main" val="0"/>
              </a:ext>
            </a:extLst>
          </a:blip>
          <a:srcRect l="23089" r="20554"/>
          <a:stretch/>
        </p:blipFill>
        <p:spPr>
          <a:xfrm>
            <a:off x="1069621" y="1944700"/>
            <a:ext cx="1800684" cy="1764203"/>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id="{0E60EE80-6207-4B46-B96F-10A2F2181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5126" y="1889855"/>
            <a:ext cx="2002053" cy="1164133"/>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id="{3209A02D-7226-4D3F-A2BB-85A9D517AB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8053" y="3482935"/>
            <a:ext cx="4627362" cy="1484142"/>
          </a:xfrm>
          <a:prstGeom prst="rect">
            <a:avLst/>
          </a:prstGeom>
        </p:spPr>
      </p:pic>
      <p:sp>
        <p:nvSpPr>
          <p:cNvPr id="18" name="CuadroTexto 17">
            <a:extLst>
              <a:ext uri="{FF2B5EF4-FFF2-40B4-BE49-F238E27FC236}">
                <a16:creationId xmlns:a16="http://schemas.microsoft.com/office/drawing/2014/main" id="{40DFAD42-1D71-494A-8838-7AFBC0F86497}"/>
              </a:ext>
            </a:extLst>
          </p:cNvPr>
          <p:cNvSpPr txBox="1"/>
          <p:nvPr/>
        </p:nvSpPr>
        <p:spPr>
          <a:xfrm>
            <a:off x="3798832" y="4890662"/>
            <a:ext cx="795154" cy="369332"/>
          </a:xfrm>
          <a:prstGeom prst="rect">
            <a:avLst/>
          </a:prstGeom>
          <a:noFill/>
        </p:spPr>
        <p:txBody>
          <a:bodyPr wrap="none" rtlCol="0">
            <a:spAutoFit/>
          </a:bodyPr>
          <a:lstStyle/>
          <a:p>
            <a:r>
              <a:rPr lang="es-CO" dirty="0"/>
              <a:t>Sketch</a:t>
            </a:r>
          </a:p>
        </p:txBody>
      </p:sp>
      <p:sp>
        <p:nvSpPr>
          <p:cNvPr id="20" name="CuadroTexto 19">
            <a:extLst>
              <a:ext uri="{FF2B5EF4-FFF2-40B4-BE49-F238E27FC236}">
                <a16:creationId xmlns:a16="http://schemas.microsoft.com/office/drawing/2014/main" id="{110D18BC-46DD-42D2-99B2-B215EE02D65C}"/>
              </a:ext>
            </a:extLst>
          </p:cNvPr>
          <p:cNvSpPr txBox="1"/>
          <p:nvPr/>
        </p:nvSpPr>
        <p:spPr>
          <a:xfrm>
            <a:off x="5322602" y="4892168"/>
            <a:ext cx="747320" cy="369332"/>
          </a:xfrm>
          <a:prstGeom prst="rect">
            <a:avLst/>
          </a:prstGeom>
          <a:noFill/>
        </p:spPr>
        <p:txBody>
          <a:bodyPr wrap="none" rtlCol="0">
            <a:spAutoFit/>
          </a:bodyPr>
          <a:lstStyle/>
          <a:p>
            <a:r>
              <a:rPr lang="es-CO" dirty="0" err="1"/>
              <a:t>Figma</a:t>
            </a:r>
            <a:endParaRPr lang="es-CO" dirty="0"/>
          </a:p>
        </p:txBody>
      </p:sp>
      <p:sp>
        <p:nvSpPr>
          <p:cNvPr id="22" name="CuadroTexto 21">
            <a:extLst>
              <a:ext uri="{FF2B5EF4-FFF2-40B4-BE49-F238E27FC236}">
                <a16:creationId xmlns:a16="http://schemas.microsoft.com/office/drawing/2014/main" id="{C9323F90-AA72-4B34-AE2F-D0049FE177AE}"/>
              </a:ext>
            </a:extLst>
          </p:cNvPr>
          <p:cNvSpPr txBox="1"/>
          <p:nvPr/>
        </p:nvSpPr>
        <p:spPr>
          <a:xfrm>
            <a:off x="6741932" y="4894260"/>
            <a:ext cx="989665" cy="369332"/>
          </a:xfrm>
          <a:prstGeom prst="rect">
            <a:avLst/>
          </a:prstGeom>
          <a:noFill/>
        </p:spPr>
        <p:txBody>
          <a:bodyPr wrap="none" rtlCol="0">
            <a:spAutoFit/>
          </a:bodyPr>
          <a:lstStyle/>
          <a:p>
            <a:r>
              <a:rPr lang="es-CO" dirty="0"/>
              <a:t>Adobe </a:t>
            </a:r>
            <a:r>
              <a:rPr lang="es-CO" dirty="0" err="1"/>
              <a:t>Xd</a:t>
            </a:r>
            <a:endParaRPr lang="es-CO" dirty="0"/>
          </a:p>
        </p:txBody>
      </p:sp>
      <p:sp>
        <p:nvSpPr>
          <p:cNvPr id="24" name="CuadroTexto 23">
            <a:extLst>
              <a:ext uri="{FF2B5EF4-FFF2-40B4-BE49-F238E27FC236}">
                <a16:creationId xmlns:a16="http://schemas.microsoft.com/office/drawing/2014/main" id="{489DF3AD-03D9-46B9-950D-69078069BABC}"/>
              </a:ext>
            </a:extLst>
          </p:cNvPr>
          <p:cNvSpPr txBox="1"/>
          <p:nvPr/>
        </p:nvSpPr>
        <p:spPr>
          <a:xfrm>
            <a:off x="1340560" y="3688157"/>
            <a:ext cx="1258806" cy="369332"/>
          </a:xfrm>
          <a:prstGeom prst="rect">
            <a:avLst/>
          </a:prstGeom>
          <a:noFill/>
        </p:spPr>
        <p:txBody>
          <a:bodyPr wrap="none" rtlCol="0">
            <a:spAutoFit/>
          </a:bodyPr>
          <a:lstStyle/>
          <a:p>
            <a:r>
              <a:rPr lang="es-CO" dirty="0"/>
              <a:t>Repositorio</a:t>
            </a:r>
          </a:p>
        </p:txBody>
      </p:sp>
      <p:sp>
        <p:nvSpPr>
          <p:cNvPr id="28" name="CuadroTexto 27">
            <a:extLst>
              <a:ext uri="{FF2B5EF4-FFF2-40B4-BE49-F238E27FC236}">
                <a16:creationId xmlns:a16="http://schemas.microsoft.com/office/drawing/2014/main" id="{64C66F25-F9C8-4885-B6A1-CF6E94809400}"/>
              </a:ext>
            </a:extLst>
          </p:cNvPr>
          <p:cNvSpPr txBox="1"/>
          <p:nvPr/>
        </p:nvSpPr>
        <p:spPr>
          <a:xfrm>
            <a:off x="4021539" y="3031126"/>
            <a:ext cx="1876026" cy="369332"/>
          </a:xfrm>
          <a:prstGeom prst="rect">
            <a:avLst/>
          </a:prstGeom>
          <a:noFill/>
        </p:spPr>
        <p:txBody>
          <a:bodyPr wrap="none" rtlCol="0">
            <a:spAutoFit/>
          </a:bodyPr>
          <a:lstStyle/>
          <a:p>
            <a:r>
              <a:rPr lang="es-CO" dirty="0"/>
              <a:t>Trabajo en equipo</a:t>
            </a:r>
          </a:p>
        </p:txBody>
      </p:sp>
      <p:pic>
        <p:nvPicPr>
          <p:cNvPr id="32" name="Imagen 31" descr="Imagen que contiene tabla, oscuro, sostener, naranja&#10;&#10;Descripción generada automáticamente">
            <a:extLst>
              <a:ext uri="{FF2B5EF4-FFF2-40B4-BE49-F238E27FC236}">
                <a16:creationId xmlns:a16="http://schemas.microsoft.com/office/drawing/2014/main" id="{F518B819-C376-4E72-B5BE-383E0C011C0F}"/>
              </a:ext>
            </a:extLst>
          </p:cNvPr>
          <p:cNvPicPr>
            <a:picLocks noChangeAspect="1"/>
          </p:cNvPicPr>
          <p:nvPr/>
        </p:nvPicPr>
        <p:blipFill rotWithShape="1">
          <a:blip r:embed="rId10">
            <a:extLst>
              <a:ext uri="{28A0092B-C50C-407E-A947-70E740481C1C}">
                <a14:useLocalDpi xmlns:a14="http://schemas.microsoft.com/office/drawing/2010/main" val="0"/>
              </a:ext>
            </a:extLst>
          </a:blip>
          <a:srcRect l="3318" t="11394" r="4797" b="23018"/>
          <a:stretch/>
        </p:blipFill>
        <p:spPr>
          <a:xfrm>
            <a:off x="6741932" y="0"/>
            <a:ext cx="4163108" cy="1981107"/>
          </a:xfrm>
          <a:prstGeom prst="rect">
            <a:avLst/>
          </a:prstGeom>
        </p:spPr>
      </p:pic>
      <p:pic>
        <p:nvPicPr>
          <p:cNvPr id="34" name="Imagen 33" descr="Imagen que contiene dibujo&#10;&#10;Descripción generada automáticamente">
            <a:extLst>
              <a:ext uri="{FF2B5EF4-FFF2-40B4-BE49-F238E27FC236}">
                <a16:creationId xmlns:a16="http://schemas.microsoft.com/office/drawing/2014/main" id="{D15F6F0F-F7D0-4D50-A1DF-271179063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29503" y="2433914"/>
            <a:ext cx="1876026" cy="1041194"/>
          </a:xfrm>
          <a:prstGeom prst="rect">
            <a:avLst/>
          </a:prstGeom>
        </p:spPr>
      </p:pic>
      <p:pic>
        <p:nvPicPr>
          <p:cNvPr id="36" name="Imagen 35" descr="Imagen que contiene dibujo&#10;&#10;Descripción generada automáticamente">
            <a:extLst>
              <a:ext uri="{FF2B5EF4-FFF2-40B4-BE49-F238E27FC236}">
                <a16:creationId xmlns:a16="http://schemas.microsoft.com/office/drawing/2014/main" id="{4491174A-4A72-4097-9E65-A5253F6D2C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36735" y="3363841"/>
            <a:ext cx="939609" cy="939609"/>
          </a:xfrm>
          <a:prstGeom prst="rect">
            <a:avLst/>
          </a:prstGeom>
        </p:spPr>
      </p:pic>
      <p:sp>
        <p:nvSpPr>
          <p:cNvPr id="38" name="CuadroTexto 37">
            <a:extLst>
              <a:ext uri="{FF2B5EF4-FFF2-40B4-BE49-F238E27FC236}">
                <a16:creationId xmlns:a16="http://schemas.microsoft.com/office/drawing/2014/main" id="{EE6EBC51-8218-44D6-91E4-85723E8E6D68}"/>
              </a:ext>
            </a:extLst>
          </p:cNvPr>
          <p:cNvSpPr txBox="1"/>
          <p:nvPr/>
        </p:nvSpPr>
        <p:spPr>
          <a:xfrm>
            <a:off x="9772333" y="2185112"/>
            <a:ext cx="1304011" cy="369332"/>
          </a:xfrm>
          <a:prstGeom prst="rect">
            <a:avLst/>
          </a:prstGeom>
          <a:noFill/>
        </p:spPr>
        <p:txBody>
          <a:bodyPr wrap="none" rtlCol="0">
            <a:spAutoFit/>
          </a:bodyPr>
          <a:lstStyle/>
          <a:p>
            <a:r>
              <a:rPr lang="es-CO" dirty="0"/>
              <a:t>Prototipado</a:t>
            </a:r>
          </a:p>
        </p:txBody>
      </p:sp>
    </p:spTree>
    <p:extLst>
      <p:ext uri="{BB962C8B-B14F-4D97-AF65-F5344CB8AC3E}">
        <p14:creationId xmlns:p14="http://schemas.microsoft.com/office/powerpoint/2010/main" val="811561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12391" y="606878"/>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200" b="1" dirty="0">
                <a:solidFill>
                  <a:srgbClr val="00823D"/>
                </a:solidFill>
                <a:latin typeface="VAG Rounded Std Light" panose="020F0502020204020204" pitchFamily="34" charset="0"/>
              </a:rPr>
              <a:t>Actividad</a:t>
            </a:r>
            <a:endParaRPr lang="es-CO" sz="8200" b="1" dirty="0">
              <a:solidFill>
                <a:srgbClr val="00823D"/>
              </a:solidFill>
              <a:latin typeface="VAG Rounded Std Light" panose="020F0502020204020204" pitchFamily="34" charset="0"/>
            </a:endParaRPr>
          </a:p>
        </p:txBody>
      </p:sp>
      <p:sp>
        <p:nvSpPr>
          <p:cNvPr id="3" name="Rectángulo 2">
            <a:extLst>
              <a:ext uri="{FF2B5EF4-FFF2-40B4-BE49-F238E27FC236}">
                <a16:creationId xmlns:a16="http://schemas.microsoft.com/office/drawing/2014/main" id="{3C301643-1E0B-4D5C-BFEB-5A1485275F40}"/>
              </a:ext>
            </a:extLst>
          </p:cNvPr>
          <p:cNvSpPr/>
          <p:nvPr/>
        </p:nvSpPr>
        <p:spPr>
          <a:xfrm>
            <a:off x="837614" y="1538623"/>
            <a:ext cx="10358470" cy="3693319"/>
          </a:xfrm>
          <a:prstGeom prst="rect">
            <a:avLst/>
          </a:prstGeom>
        </p:spPr>
        <p:txBody>
          <a:bodyPr wrap="square">
            <a:spAutoFit/>
          </a:bodyPr>
          <a:lstStyle/>
          <a:p>
            <a:r>
              <a:rPr lang="es-MX" dirty="0"/>
              <a:t>Con base en las siguientes necesidades*:</a:t>
            </a:r>
          </a:p>
          <a:p>
            <a:endParaRPr lang="es-MX" dirty="0"/>
          </a:p>
          <a:p>
            <a:pPr marL="285750" indent="-285750">
              <a:buFont typeface="Arial" panose="020B0604020202020204" pitchFamily="34" charset="0"/>
              <a:buChar char="•"/>
            </a:pPr>
            <a:r>
              <a:rPr lang="es-MX" dirty="0"/>
              <a:t>Pago de servicios públicos con tarjeta de crédito - ¿Por qué no se puede pagar con este medio?</a:t>
            </a:r>
          </a:p>
          <a:p>
            <a:pPr marL="285750" indent="-285750">
              <a:buFont typeface="Arial" panose="020B0604020202020204" pitchFamily="34" charset="0"/>
              <a:buChar char="•"/>
            </a:pPr>
            <a:r>
              <a:rPr lang="es-MX" dirty="0"/>
              <a:t>Medidor de servicios con dispositivo IOT - ¿Por qué se debe dar acceso hasta el contador?</a:t>
            </a:r>
          </a:p>
          <a:p>
            <a:pPr marL="285750" indent="-285750">
              <a:buFont typeface="Arial" panose="020B0604020202020204" pitchFamily="34" charset="0"/>
              <a:buChar char="•"/>
            </a:pPr>
            <a:r>
              <a:rPr lang="es-MX" dirty="0"/>
              <a:t>Plan de puntos por reciclar la basura – Eco </a:t>
            </a:r>
            <a:r>
              <a:rPr lang="es-MX" dirty="0" err="1"/>
              <a:t>friendly</a:t>
            </a:r>
            <a:endParaRPr lang="es-MX" dirty="0"/>
          </a:p>
          <a:p>
            <a:pPr marL="285750" indent="-285750">
              <a:buFont typeface="Arial" panose="020B0604020202020204" pitchFamily="34" charset="0"/>
              <a:buChar char="•"/>
            </a:pPr>
            <a:r>
              <a:rPr lang="es-MX" dirty="0"/>
              <a:t>Portal para visualización gráfica de servicios públicos (NO </a:t>
            </a:r>
            <a:r>
              <a:rPr lang="es-MX"/>
              <a:t>email)</a:t>
            </a:r>
            <a:endParaRPr lang="es-MX" dirty="0"/>
          </a:p>
          <a:p>
            <a:pPr marL="285750" indent="-285750">
              <a:buFont typeface="Arial" panose="020B0604020202020204" pitchFamily="34" charset="0"/>
              <a:buChar char="•"/>
            </a:pPr>
            <a:endParaRPr lang="es-MX" dirty="0"/>
          </a:p>
          <a:p>
            <a:r>
              <a:rPr lang="es-MX" dirty="0"/>
              <a:t>Diseñar </a:t>
            </a:r>
            <a:r>
              <a:rPr lang="es-MX" b="1" u="sng" dirty="0"/>
              <a:t>UNO</a:t>
            </a:r>
            <a:r>
              <a:rPr lang="es-MX" dirty="0"/>
              <a:t> de los siguientes elementos:</a:t>
            </a:r>
          </a:p>
          <a:p>
            <a:endParaRPr lang="es-MX" dirty="0"/>
          </a:p>
          <a:p>
            <a:pPr marL="285750" indent="-285750">
              <a:buFont typeface="Arial" panose="020B0604020202020204" pitchFamily="34" charset="0"/>
              <a:buChar char="•"/>
            </a:pPr>
            <a:r>
              <a:rPr lang="es-MX" dirty="0"/>
              <a:t>Interfaz del usuario de la experiencia (</a:t>
            </a:r>
            <a:r>
              <a:rPr lang="es-MX" dirty="0" err="1"/>
              <a:t>wireframe</a:t>
            </a:r>
            <a:r>
              <a:rPr lang="es-MX" dirty="0"/>
              <a:t> manual o prototipo en </a:t>
            </a:r>
            <a:r>
              <a:rPr lang="es-MX" dirty="0" err="1"/>
              <a:t>figma</a:t>
            </a:r>
            <a:r>
              <a:rPr lang="es-MX" dirty="0"/>
              <a:t>) con una breve explicación</a:t>
            </a:r>
          </a:p>
          <a:p>
            <a:pPr marL="285750" indent="-285750">
              <a:buFont typeface="Arial" panose="020B0604020202020204" pitchFamily="34" charset="0"/>
              <a:buChar char="•"/>
            </a:pPr>
            <a:r>
              <a:rPr lang="es-MX" dirty="0"/>
              <a:t>Experiencia de usuario de la solución (Diagrama de flujo / instrucciones) con una breve explicación</a:t>
            </a:r>
          </a:p>
          <a:p>
            <a:pPr marL="285750" indent="-285750">
              <a:buFont typeface="Arial" panose="020B0604020202020204" pitchFamily="34" charset="0"/>
              <a:buChar char="•"/>
            </a:pPr>
            <a:r>
              <a:rPr lang="es-MX" dirty="0"/>
              <a:t>¿Qué pasaría en el antes, en el durante o después del servicio? Descripción breve de cada etapa</a:t>
            </a:r>
          </a:p>
          <a:p>
            <a:endParaRPr lang="es-MX" dirty="0"/>
          </a:p>
        </p:txBody>
      </p:sp>
      <p:sp>
        <p:nvSpPr>
          <p:cNvPr id="4" name="CuadroTexto 3">
            <a:extLst>
              <a:ext uri="{FF2B5EF4-FFF2-40B4-BE49-F238E27FC236}">
                <a16:creationId xmlns:a16="http://schemas.microsoft.com/office/drawing/2014/main" id="{3F03B93B-B5D8-4199-8839-EF468F4B2ED2}"/>
              </a:ext>
            </a:extLst>
          </p:cNvPr>
          <p:cNvSpPr txBox="1"/>
          <p:nvPr/>
        </p:nvSpPr>
        <p:spPr>
          <a:xfrm>
            <a:off x="837613" y="5552912"/>
            <a:ext cx="4818907" cy="276999"/>
          </a:xfrm>
          <a:prstGeom prst="rect">
            <a:avLst/>
          </a:prstGeom>
          <a:noFill/>
        </p:spPr>
        <p:txBody>
          <a:bodyPr wrap="square" rtlCol="0">
            <a:spAutoFit/>
          </a:bodyPr>
          <a:lstStyle/>
          <a:p>
            <a:r>
              <a:rPr lang="es-CO" sz="1200" dirty="0"/>
              <a:t>*Suponga que es posible resolver el problema</a:t>
            </a:r>
          </a:p>
        </p:txBody>
      </p:sp>
    </p:spTree>
    <p:extLst>
      <p:ext uri="{BB962C8B-B14F-4D97-AF65-F5344CB8AC3E}">
        <p14:creationId xmlns:p14="http://schemas.microsoft.com/office/powerpoint/2010/main" val="3727174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379" y="489387"/>
            <a:ext cx="2255249" cy="2239384"/>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2" name="Título 1">
            <a:extLst>
              <a:ext uri="{FF2B5EF4-FFF2-40B4-BE49-F238E27FC236}">
                <a16:creationId xmlns:a16="http://schemas.microsoft.com/office/drawing/2014/main" id="{30D0AA7C-472F-4695-ADE5-B4534C82EFE9}"/>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932972" y="473160"/>
            <a:ext cx="3883037" cy="1185520"/>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3600" b="1" dirty="0">
                <a:solidFill>
                  <a:srgbClr val="00823D"/>
                </a:solidFill>
                <a:latin typeface="VAG Rounded Std Light" panose="020F0502020204020204" pitchFamily="34" charset="0"/>
              </a:rPr>
              <a:t>¿Cómo se diseña una</a:t>
            </a:r>
          </a:p>
          <a:p>
            <a:pPr algn="r">
              <a:lnSpc>
                <a:spcPct val="100000"/>
              </a:lnSpc>
            </a:pPr>
            <a:r>
              <a:rPr lang="es-CO" sz="3600" b="1" dirty="0">
                <a:solidFill>
                  <a:srgbClr val="00823D"/>
                </a:solidFill>
                <a:latin typeface="VAG Rounded Std Light" panose="020F0502020204020204" pitchFamily="34" charset="0"/>
              </a:rPr>
              <a:t>Interfaz de usuario?</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95999" y="1591702"/>
            <a:ext cx="5121350" cy="2585323"/>
          </a:xfrm>
          <a:prstGeom prst="rect">
            <a:avLst/>
          </a:prstGeom>
        </p:spPr>
        <p:txBody>
          <a:bodyPr wrap="square">
            <a:spAutoFit/>
          </a:bodyPr>
          <a:lstStyle/>
          <a:p>
            <a:r>
              <a:rPr lang="es-MX" dirty="0"/>
              <a:t>Las interfaces comienzan con un boceto hecho a mano en hojas y usando lápiz y borrador, este proceso se conoce como la creación de los </a:t>
            </a:r>
            <a:r>
              <a:rPr lang="es-MX" dirty="0" err="1"/>
              <a:t>wireframes</a:t>
            </a:r>
            <a:r>
              <a:rPr lang="es-MX" dirty="0"/>
              <a:t>.</a:t>
            </a:r>
          </a:p>
          <a:p>
            <a:endParaRPr lang="es-MX" dirty="0"/>
          </a:p>
          <a:p>
            <a:r>
              <a:rPr lang="es-MX" dirty="0"/>
              <a:t>No se usan colores, no hay texto, no hay imágenes, simplemente la ubicación de los elementos y su jerarquía.</a:t>
            </a:r>
          </a:p>
          <a:p>
            <a:endParaRPr lang="es-MX" dirty="0"/>
          </a:p>
        </p:txBody>
      </p:sp>
      <p:pic>
        <p:nvPicPr>
          <p:cNvPr id="5" name="Imagen 4" descr="Imagen que contiene texto&#10;&#10;Descripción generada automáticamente">
            <a:extLst>
              <a:ext uri="{FF2B5EF4-FFF2-40B4-BE49-F238E27FC236}">
                <a16:creationId xmlns:a16="http://schemas.microsoft.com/office/drawing/2014/main" id="{C7F17193-A914-4B5C-952D-70D2CAEADF2C}"/>
              </a:ext>
            </a:extLst>
          </p:cNvPr>
          <p:cNvPicPr>
            <a:picLocks noChangeAspect="1"/>
          </p:cNvPicPr>
          <p:nvPr/>
        </p:nvPicPr>
        <p:blipFill rotWithShape="1">
          <a:blip r:embed="rId5">
            <a:extLst>
              <a:ext uri="{28A0092B-C50C-407E-A947-70E740481C1C}">
                <a14:useLocalDpi xmlns:a14="http://schemas.microsoft.com/office/drawing/2010/main" val="0"/>
              </a:ext>
            </a:extLst>
          </a:blip>
          <a:srcRect l="5837" r="11829" b="6899"/>
          <a:stretch/>
        </p:blipFill>
        <p:spPr>
          <a:xfrm>
            <a:off x="2607130" y="1683415"/>
            <a:ext cx="3087463" cy="3491169"/>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Tree>
    <p:extLst>
      <p:ext uri="{BB962C8B-B14F-4D97-AF65-F5344CB8AC3E}">
        <p14:creationId xmlns:p14="http://schemas.microsoft.com/office/powerpoint/2010/main" val="174460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253861" y="1252505"/>
            <a:ext cx="5121350" cy="2862322"/>
          </a:xfrm>
          <a:prstGeom prst="rect">
            <a:avLst/>
          </a:prstGeom>
        </p:spPr>
        <p:txBody>
          <a:bodyPr wrap="square">
            <a:spAutoFit/>
          </a:bodyPr>
          <a:lstStyle/>
          <a:p>
            <a:r>
              <a:rPr lang="es-MX" dirty="0"/>
              <a:t>El proceso manual continúa, hasta llegar a una versión básica de las principales vistas o puntos de interacción del usuario. </a:t>
            </a:r>
          </a:p>
          <a:p>
            <a:endParaRPr lang="es-MX" dirty="0"/>
          </a:p>
          <a:p>
            <a:r>
              <a:rPr lang="es-MX" dirty="0"/>
              <a:t>Luego de que los miembros del equipo están de acuerdo se crea un versión digital de los </a:t>
            </a:r>
            <a:r>
              <a:rPr lang="es-MX" dirty="0" err="1"/>
              <a:t>wireframes</a:t>
            </a:r>
            <a:r>
              <a:rPr lang="es-MX" dirty="0"/>
              <a:t> y por último un prototipo funcional, en el cual se usan los textos, imágenes y otros recursos para probar como funcionaría.</a:t>
            </a:r>
          </a:p>
          <a:p>
            <a:endParaRPr lang="es-MX" dirty="0"/>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magen que contiene texto&#10;&#10;Descripción generada automáticamente">
            <a:extLst>
              <a:ext uri="{FF2B5EF4-FFF2-40B4-BE49-F238E27FC236}">
                <a16:creationId xmlns:a16="http://schemas.microsoft.com/office/drawing/2014/main" id="{F3854A5E-FAD8-4104-8295-AADA49A07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299" y="1252505"/>
            <a:ext cx="4004840" cy="3003630"/>
          </a:xfrm>
          <a:prstGeom prst="rect">
            <a:avLst/>
          </a:prstGeom>
        </p:spPr>
      </p:pic>
    </p:spTree>
    <p:extLst>
      <p:ext uri="{BB962C8B-B14F-4D97-AF65-F5344CB8AC3E}">
        <p14:creationId xmlns:p14="http://schemas.microsoft.com/office/powerpoint/2010/main" val="1968604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texto&#10;&#10;Descripción generada automáticamente">
            <a:extLst>
              <a:ext uri="{FF2B5EF4-FFF2-40B4-BE49-F238E27FC236}">
                <a16:creationId xmlns:a16="http://schemas.microsoft.com/office/drawing/2014/main" id="{23AF31A3-AF5B-4F0D-B769-D945829DB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726" y="2617499"/>
            <a:ext cx="6209577" cy="3089342"/>
          </a:xfrm>
          <a:prstGeom prst="rect">
            <a:avLst/>
          </a:prstGeom>
        </p:spPr>
      </p:pic>
      <p:pic>
        <p:nvPicPr>
          <p:cNvPr id="15" name="Imagen 14">
            <a:extLst>
              <a:ext uri="{FF2B5EF4-FFF2-40B4-BE49-F238E27FC236}">
                <a16:creationId xmlns:a16="http://schemas.microsoft.com/office/drawing/2014/main" id="{7DF73E40-F9EC-4147-B5F3-A80481EE0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7" name="Imagen 16">
            <a:extLst>
              <a:ext uri="{FF2B5EF4-FFF2-40B4-BE49-F238E27FC236}">
                <a16:creationId xmlns:a16="http://schemas.microsoft.com/office/drawing/2014/main" id="{0B7FDD4B-C21C-43B0-80FB-CC32BDBF9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4762500" cy="4762500"/>
          </a:xfrm>
          <a:prstGeom prst="rect">
            <a:avLst/>
          </a:prstGeom>
        </p:spPr>
      </p:pic>
      <p:pic>
        <p:nvPicPr>
          <p:cNvPr id="19" name="Imagen 18" descr="Imagen que contiene raqueta, jugador, foto, sostener&#10;&#10;Descripción generada automáticamente">
            <a:extLst>
              <a:ext uri="{FF2B5EF4-FFF2-40B4-BE49-F238E27FC236}">
                <a16:creationId xmlns:a16="http://schemas.microsoft.com/office/drawing/2014/main" id="{7E2899C7-1936-4B9A-8B80-ED08D166F1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9754" y="3105024"/>
            <a:ext cx="5067300" cy="2857500"/>
          </a:xfrm>
          <a:prstGeom prst="rect">
            <a:avLst/>
          </a:prstGeom>
        </p:spPr>
      </p:pic>
      <p:sp>
        <p:nvSpPr>
          <p:cNvPr id="21" name="Rectángulo 20">
            <a:extLst>
              <a:ext uri="{FF2B5EF4-FFF2-40B4-BE49-F238E27FC236}">
                <a16:creationId xmlns:a16="http://schemas.microsoft.com/office/drawing/2014/main" id="{716036D1-407B-45A4-8772-EF099C157173}"/>
              </a:ext>
            </a:extLst>
          </p:cNvPr>
          <p:cNvSpPr/>
          <p:nvPr/>
        </p:nvSpPr>
        <p:spPr>
          <a:xfrm>
            <a:off x="5358027" y="1324823"/>
            <a:ext cx="6061339" cy="923330"/>
          </a:xfrm>
          <a:prstGeom prst="rect">
            <a:avLst/>
          </a:prstGeom>
        </p:spPr>
        <p:txBody>
          <a:bodyPr wrap="square">
            <a:spAutoFit/>
          </a:bodyPr>
          <a:lstStyle/>
          <a:p>
            <a:r>
              <a:rPr lang="es-MX" dirty="0"/>
              <a:t>Cualquier herramienta es valida, para representar el concepto de la idea, de una manera rápida y económica.</a:t>
            </a:r>
          </a:p>
          <a:p>
            <a:endParaRPr lang="es-MX" dirty="0"/>
          </a:p>
        </p:txBody>
      </p:sp>
    </p:spTree>
    <p:extLst>
      <p:ext uri="{BB962C8B-B14F-4D97-AF65-F5344CB8AC3E}">
        <p14:creationId xmlns:p14="http://schemas.microsoft.com/office/powerpoint/2010/main" val="964640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DF73E40-F9EC-4147-B5F3-A80481EE0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1" name="Rectángulo 20">
            <a:extLst>
              <a:ext uri="{FF2B5EF4-FFF2-40B4-BE49-F238E27FC236}">
                <a16:creationId xmlns:a16="http://schemas.microsoft.com/office/drawing/2014/main" id="{716036D1-407B-45A4-8772-EF099C157173}"/>
              </a:ext>
            </a:extLst>
          </p:cNvPr>
          <p:cNvSpPr/>
          <p:nvPr/>
        </p:nvSpPr>
        <p:spPr>
          <a:xfrm>
            <a:off x="995716" y="1226982"/>
            <a:ext cx="5234964" cy="4524315"/>
          </a:xfrm>
          <a:prstGeom prst="rect">
            <a:avLst/>
          </a:prstGeom>
        </p:spPr>
        <p:txBody>
          <a:bodyPr wrap="square">
            <a:spAutoFit/>
          </a:bodyPr>
          <a:lstStyle/>
          <a:p>
            <a:r>
              <a:rPr lang="es-MX" dirty="0"/>
              <a:t>La interfaz de usuario, por lo general se conocía como G.U.I, es decir interfaz gráfica de usuario.</a:t>
            </a:r>
          </a:p>
          <a:p>
            <a:endParaRPr lang="es-MX" dirty="0"/>
          </a:p>
          <a:p>
            <a:r>
              <a:rPr lang="es-MX" dirty="0"/>
              <a:t>Actualmente la interfaz puede ser de muchos tipos, ya que hay diferentes puntos de contacto con el usuario: visual con gráficos, visual con texto (terminales), reconocimiento de voz, tacto, por movimiento de la silueta, por gestos, etc.</a:t>
            </a:r>
          </a:p>
          <a:p>
            <a:endParaRPr lang="es-MX" dirty="0"/>
          </a:p>
          <a:p>
            <a:r>
              <a:rPr lang="es-MX" dirty="0"/>
              <a:t>Prototipar una interfaz, puede ser muy rápido y a bajo costo gracias a la impresión 3D, los microprocesadores (IOT), las herramientas online (videos, imágenes, audios) o simplemente una idea realizada con papel.</a:t>
            </a:r>
          </a:p>
          <a:p>
            <a:endParaRPr lang="es-MX" dirty="0"/>
          </a:p>
          <a:p>
            <a:r>
              <a:rPr lang="es-MX" dirty="0"/>
              <a:t> </a:t>
            </a:r>
          </a:p>
          <a:p>
            <a:endParaRPr lang="es-MX" dirty="0"/>
          </a:p>
        </p:txBody>
      </p:sp>
      <p:pic>
        <p:nvPicPr>
          <p:cNvPr id="3" name="Imagen 2" descr="Imagen que contiene pequeño, monitor, cuarto, grande&#10;&#10;Descripción generada automáticamente">
            <a:extLst>
              <a:ext uri="{FF2B5EF4-FFF2-40B4-BE49-F238E27FC236}">
                <a16:creationId xmlns:a16="http://schemas.microsoft.com/office/drawing/2014/main" id="{3F9F443B-12BE-46C8-949D-13ABE857293C}"/>
              </a:ext>
            </a:extLst>
          </p:cNvPr>
          <p:cNvPicPr>
            <a:picLocks noChangeAspect="1"/>
          </p:cNvPicPr>
          <p:nvPr/>
        </p:nvPicPr>
        <p:blipFill rotWithShape="1">
          <a:blip r:embed="rId4">
            <a:extLst>
              <a:ext uri="{28A0092B-C50C-407E-A947-70E740481C1C}">
                <a14:useLocalDpi xmlns:a14="http://schemas.microsoft.com/office/drawing/2010/main" val="0"/>
              </a:ext>
            </a:extLst>
          </a:blip>
          <a:srcRect l="15510" r="6125"/>
          <a:stretch/>
        </p:blipFill>
        <p:spPr>
          <a:xfrm>
            <a:off x="6794205" y="1395481"/>
            <a:ext cx="4082902" cy="4343400"/>
          </a:xfrm>
          <a:prstGeom prst="rect">
            <a:avLst/>
          </a:prstGeom>
        </p:spPr>
      </p:pic>
      <p:pic>
        <p:nvPicPr>
          <p:cNvPr id="5" name="Imagen 4" descr="Imagen que contiene caja, medidor&#10;&#10;Descripción generada automáticamente">
            <a:extLst>
              <a:ext uri="{FF2B5EF4-FFF2-40B4-BE49-F238E27FC236}">
                <a16:creationId xmlns:a16="http://schemas.microsoft.com/office/drawing/2014/main" id="{0F752470-81FC-4BE1-9865-A1F821354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3069" y="2738969"/>
            <a:ext cx="3758929" cy="2819197"/>
          </a:xfrm>
          <a:prstGeom prst="rect">
            <a:avLst/>
          </a:prstGeom>
        </p:spPr>
      </p:pic>
      <p:pic>
        <p:nvPicPr>
          <p:cNvPr id="8" name="Imagen 7">
            <a:extLst>
              <a:ext uri="{FF2B5EF4-FFF2-40B4-BE49-F238E27FC236}">
                <a16:creationId xmlns:a16="http://schemas.microsoft.com/office/drawing/2014/main" id="{E8EECD73-6616-4721-830B-A6CFF5086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6920" y="765675"/>
            <a:ext cx="2877221" cy="1973294"/>
          </a:xfrm>
          <a:prstGeom prst="rect">
            <a:avLst/>
          </a:prstGeom>
        </p:spPr>
      </p:pic>
      <p:pic>
        <p:nvPicPr>
          <p:cNvPr id="11" name="Imagen 10" descr="Imagen que contiene electrónica, circuito&#10;&#10;Descripción generada automáticamente">
            <a:extLst>
              <a:ext uri="{FF2B5EF4-FFF2-40B4-BE49-F238E27FC236}">
                <a16:creationId xmlns:a16="http://schemas.microsoft.com/office/drawing/2014/main" id="{2B935A2F-C57A-4C66-AC4D-8F43FE046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1627" y="4236271"/>
            <a:ext cx="2246137" cy="1441403"/>
          </a:xfrm>
          <a:prstGeom prst="rect">
            <a:avLst/>
          </a:prstGeom>
        </p:spPr>
      </p:pic>
    </p:spTree>
    <p:extLst>
      <p:ext uri="{BB962C8B-B14F-4D97-AF65-F5344CB8AC3E}">
        <p14:creationId xmlns:p14="http://schemas.microsoft.com/office/powerpoint/2010/main" val="177709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Atomic design - web&#10;https://blog.prototypr.io/how-atomic-design-improves-development-structures-1eb4d617c7d6e">
            <a:extLst>
              <a:ext uri="{FF2B5EF4-FFF2-40B4-BE49-F238E27FC236}">
                <a16:creationId xmlns:a16="http://schemas.microsoft.com/office/drawing/2014/main" id="{7D105422-D5ED-4C8E-9353-D3EDFEE6799C}"/>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8900" y="1163322"/>
            <a:ext cx="5136494" cy="3076760"/>
          </a:xfrm>
          <a:prstGeom prst="rect">
            <a:avLst/>
          </a:prstGeom>
        </p:spPr>
      </p:pic>
      <p:sp>
        <p:nvSpPr>
          <p:cNvPr id="6" name="Rectángulo 5">
            <a:extLst>
              <a:ext uri="{FF2B5EF4-FFF2-40B4-BE49-F238E27FC236}">
                <a16:creationId xmlns:a16="http://schemas.microsoft.com/office/drawing/2014/main" id="{06023777-85D9-4A28-8AD3-0EA174EE1381}"/>
              </a:ext>
            </a:extLst>
          </p:cNvPr>
          <p:cNvSpPr/>
          <p:nvPr/>
        </p:nvSpPr>
        <p:spPr>
          <a:xfrm>
            <a:off x="737958" y="2336074"/>
            <a:ext cx="5234964" cy="2031325"/>
          </a:xfrm>
          <a:prstGeom prst="rect">
            <a:avLst/>
          </a:prstGeom>
        </p:spPr>
        <p:txBody>
          <a:bodyPr wrap="square">
            <a:spAutoFit/>
          </a:bodyPr>
          <a:lstStyle/>
          <a:p>
            <a:r>
              <a:rPr lang="es-MX" dirty="0"/>
              <a:t>Debido al uso de metodologías ágiles y a la evolución continua de los proyectos, se han podido identificar patrones de elementos y conceptos que solucionan una necesidad puntual.</a:t>
            </a:r>
          </a:p>
          <a:p>
            <a:endParaRPr lang="es-MX" dirty="0"/>
          </a:p>
          <a:p>
            <a:r>
              <a:rPr lang="es-MX" dirty="0"/>
              <a:t>Esto lo vemos representado en el </a:t>
            </a:r>
            <a:r>
              <a:rPr lang="es-MX" dirty="0" err="1"/>
              <a:t>atomic</a:t>
            </a:r>
            <a:r>
              <a:rPr lang="es-MX" dirty="0"/>
              <a:t> </a:t>
            </a:r>
            <a:r>
              <a:rPr lang="es-MX" dirty="0" err="1"/>
              <a:t>design</a:t>
            </a:r>
            <a:r>
              <a:rPr lang="es-MX" dirty="0"/>
              <a:t>, en el diseño de componentes, en las librerías y </a:t>
            </a:r>
            <a:r>
              <a:rPr lang="es-MX" dirty="0" err="1"/>
              <a:t>frameworks</a:t>
            </a:r>
            <a:r>
              <a:rPr lang="es-MX" dirty="0"/>
              <a:t>.</a:t>
            </a:r>
          </a:p>
        </p:txBody>
      </p:sp>
      <p:sp>
        <p:nvSpPr>
          <p:cNvPr id="8" name="Título 1">
            <a:extLst>
              <a:ext uri="{FF2B5EF4-FFF2-40B4-BE49-F238E27FC236}">
                <a16:creationId xmlns:a16="http://schemas.microsoft.com/office/drawing/2014/main" id="{3A143C79-9FF3-4E59-B407-C5C29239F8DE}"/>
              </a:ext>
            </a:extLst>
          </p:cNvPr>
          <p:cNvSpPr txBox="1">
            <a:spLocks/>
          </p:cNvSpPr>
          <p:nvPr/>
        </p:nvSpPr>
        <p:spPr>
          <a:xfrm>
            <a:off x="642265" y="1163322"/>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000" b="1" dirty="0">
                <a:solidFill>
                  <a:srgbClr val="00823D"/>
                </a:solidFill>
                <a:latin typeface="VAG Rounded Std Light" panose="020F0502020204020204" pitchFamily="34" charset="0"/>
              </a:rPr>
              <a:t>Patrones</a:t>
            </a:r>
          </a:p>
        </p:txBody>
      </p:sp>
    </p:spTree>
    <p:extLst>
      <p:ext uri="{BB962C8B-B14F-4D97-AF65-F5344CB8AC3E}">
        <p14:creationId xmlns:p14="http://schemas.microsoft.com/office/powerpoint/2010/main" val="4269487007"/>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customXml/itemProps3.xml><?xml version="1.0" encoding="utf-8"?>
<ds:datastoreItem xmlns:ds="http://schemas.openxmlformats.org/officeDocument/2006/customXml" ds:itemID="{C5C01BDC-A5DB-458E-9558-DCB04D9E14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950</TotalTime>
  <Words>5213</Words>
  <Application>Microsoft Office PowerPoint</Application>
  <PresentationFormat>Panorámica</PresentationFormat>
  <Paragraphs>364</Paragraphs>
  <Slides>43</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43</vt:i4>
      </vt:variant>
    </vt:vector>
  </HeadingPairs>
  <TitlesOfParts>
    <vt:vector size="50" baseType="lpstr">
      <vt:lpstr>Arial</vt:lpstr>
      <vt:lpstr>Calibri</vt:lpstr>
      <vt:lpstr>Calibri Light</vt:lpstr>
      <vt:lpstr>Frutiger-Light</vt:lpstr>
      <vt:lpstr>VAG Rounded Std Light</vt:lpstr>
      <vt:lpstr>VAGRounded Lt</vt:lpstr>
      <vt:lpstr>Office Theme</vt:lpstr>
      <vt:lpstr>Introducción UX – UI - CX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61</cp:revision>
  <dcterms:created xsi:type="dcterms:W3CDTF">2020-07-10T01:43:25Z</dcterms:created>
  <dcterms:modified xsi:type="dcterms:W3CDTF">2021-09-21T11:48:07Z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